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Roboto Medium"/>
      <p:regular r:id="rId31"/>
      <p:bold r:id="rId32"/>
      <p:italic r:id="rId33"/>
      <p:boldItalic r:id="rId34"/>
    </p:embeddedFont>
    <p:embeddedFont>
      <p:font typeface="Roboto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88">
          <p15:clr>
            <a:srgbClr val="9AA0A6"/>
          </p15:clr>
        </p15:guide>
        <p15:guide id="4" orient="horz" pos="288">
          <p15:clr>
            <a:srgbClr val="9AA0A6"/>
          </p15:clr>
        </p15:guide>
        <p15:guide id="5" orient="horz" pos="2952">
          <p15:clr>
            <a:srgbClr val="9AA0A6"/>
          </p15:clr>
        </p15:guide>
        <p15:guide id="6" pos="1728">
          <p15:clr>
            <a:srgbClr val="9AA0A6"/>
          </p15:clr>
        </p15:guide>
        <p15:guide id="7" pos="720">
          <p15:clr>
            <a:srgbClr val="9AA0A6"/>
          </p15:clr>
        </p15:guide>
        <p15:guide id="8" pos="5328">
          <p15:clr>
            <a:srgbClr val="9AA0A6"/>
          </p15:clr>
        </p15:guide>
        <p15:guide id="9" pos="3062">
          <p15:clr>
            <a:srgbClr val="9AA0A6"/>
          </p15:clr>
        </p15:guide>
        <p15:guide id="10" orient="horz" pos="7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88"/>
        <p:guide pos="288" orient="horz"/>
        <p:guide pos="2952" orient="horz"/>
        <p:guide pos="1728"/>
        <p:guide pos="720"/>
        <p:guide pos="5328"/>
        <p:guide pos="3062"/>
        <p:guide pos="75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edium-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RobotoMedium-italic.fntdata"/><Relationship Id="rId10" Type="http://schemas.openxmlformats.org/officeDocument/2006/relationships/slide" Target="slides/slide5.xml"/><Relationship Id="rId32" Type="http://schemas.openxmlformats.org/officeDocument/2006/relationships/font" Target="fonts/RobotoMedium-bold.fntdata"/><Relationship Id="rId13" Type="http://schemas.openxmlformats.org/officeDocument/2006/relationships/slide" Target="slides/slide8.xml"/><Relationship Id="rId35" Type="http://schemas.openxmlformats.org/officeDocument/2006/relationships/font" Target="fonts/RobotoLight-regular.fntdata"/><Relationship Id="rId12" Type="http://schemas.openxmlformats.org/officeDocument/2006/relationships/slide" Target="slides/slide7.xml"/><Relationship Id="rId34" Type="http://schemas.openxmlformats.org/officeDocument/2006/relationships/font" Target="fonts/RobotoMedium-boldItalic.fntdata"/><Relationship Id="rId15" Type="http://schemas.openxmlformats.org/officeDocument/2006/relationships/slide" Target="slides/slide10.xml"/><Relationship Id="rId37" Type="http://schemas.openxmlformats.org/officeDocument/2006/relationships/font" Target="fonts/RobotoLight-italic.fntdata"/><Relationship Id="rId14" Type="http://schemas.openxmlformats.org/officeDocument/2006/relationships/slide" Target="slides/slide9.xml"/><Relationship Id="rId36" Type="http://schemas.openxmlformats.org/officeDocument/2006/relationships/font" Target="fonts/RobotoLight-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Roboto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c96b4390b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c96b4390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here is a overview for our behaviors, we have the standard containment and </a:t>
            </a:r>
            <a:r>
              <a:rPr lang="en"/>
              <a:t>separation</a:t>
            </a:r>
            <a:r>
              <a:rPr lang="en"/>
              <a:t> behavior, for custom behaviors, we have the dig and pile switch, bot break and add new agent behaviour, and i will explain them more in detial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2b558715e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02b558715e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Mengxi The most important behavior for the agent is the Swithcingdigandpile behabior. This behavior allows the agent to find the </a:t>
            </a:r>
            <a:r>
              <a:rPr lang="en"/>
              <a:t>highest</a:t>
            </a:r>
            <a:r>
              <a:rPr lang="en"/>
              <a:t> and lowest point, and switch between different acts. In this behavior class, there are 5 functions: FindHighLowPoints, Goto HighestPoint, GotoLowest point, Pile and dig. Since we want the robot to know how much load it is taking, and able to pause their current act while starting another task. We are keeping track of the Digging load status. Once the digging cap is reached. The agent switch its behavior to Pilling, once the diggingstatus reaches the pilling cap. The digging status is set to zero in order to switch to digging again.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44d7dc36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44d7dc3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Mengxi A State machine structure is implemented into the </a:t>
            </a:r>
            <a:r>
              <a:rPr lang="en"/>
              <a:t>execution</a:t>
            </a:r>
            <a:r>
              <a:rPr lang="en"/>
              <a:t> function to help us switching the different states. In total, the robots posses 4 different states in this behavior. GoHigh, GoLow, Dig and Pile. The robot is initialized with the state: goHigh. Then the </a:t>
            </a:r>
            <a:r>
              <a:rPr lang="en"/>
              <a:t>switch</a:t>
            </a:r>
            <a:r>
              <a:rPr lang="en"/>
              <a:t> is implemented in the execution for the switching of different states.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2b558715e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02b558715e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Menxi Here we are showing the Goup and goDown states visually. Derived from the vision of the agents. The agents will know where is the highest and lowest point within their vision zone and able to go up and down towards them.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02b558715e_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02b558715e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Mengxi Here is a animation showing them </a:t>
            </a:r>
            <a:r>
              <a:rPr lang="en"/>
              <a:t>going up and down according to what they can see and their assigned behavior.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2b558715e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2b558715e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Mengxi These are the Pilling and Digging behaviors individually acting.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2b558715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2b558715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Mengxi Through our simulations, we found out that the agents sometimes get stuck in an area due to they are too high or too low that they are not </a:t>
            </a:r>
            <a:r>
              <a:rPr lang="en"/>
              <a:t>able</a:t>
            </a:r>
            <a:r>
              <a:rPr lang="en"/>
              <a:t> to see other parts anymore. </a:t>
            </a:r>
            <a:r>
              <a:rPr lang="en"/>
              <a:t>t</a:t>
            </a:r>
            <a:r>
              <a:rPr lang="en"/>
              <a:t>here fore we implemented another behavior bot break, the bot will break if the velocity is 0 or too close to the digging limits.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2b558715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2b558715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Mengxi Logically, there is also the generate new bot behavior. New bot will be generated when the total amount of bots is too low.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02b558715e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02b558715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02b817a6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02b817a6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02b558715e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02b558715e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02b817a6a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02b817a6a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2b558715e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2b558715e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2b558715e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2b558715e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We envision a system that works with environmental perception, which is key for a safe deployment of autonomous  robotics.</a:t>
            </a:r>
            <a:endParaRPr>
              <a:solidFill>
                <a:schemeClr val="dk1"/>
              </a:solidFill>
              <a:latin typeface="Roboto Light"/>
              <a:ea typeface="Roboto Light"/>
              <a:cs typeface="Roboto Light"/>
              <a:sym typeface="Roboto Light"/>
            </a:endParaRPr>
          </a:p>
          <a:p>
            <a:pPr indent="0" lvl="0" marL="0" rtl="0" algn="just">
              <a:spcBef>
                <a:spcPts val="0"/>
              </a:spcBef>
              <a:spcAft>
                <a:spcPts val="0"/>
              </a:spcAft>
              <a:buClr>
                <a:schemeClr val="dk1"/>
              </a:buClr>
              <a:buSzPts val="1100"/>
              <a:buFont typeface="Arial"/>
              <a:buNone/>
            </a:pPr>
            <a:r>
              <a:t/>
            </a:r>
            <a:endParaRPr>
              <a:solidFill>
                <a:schemeClr val="dk1"/>
              </a:solidFill>
              <a:latin typeface="Roboto Light"/>
              <a:ea typeface="Roboto Light"/>
              <a:cs typeface="Roboto Light"/>
              <a:sym typeface="Roboto Light"/>
            </a:endParaRPr>
          </a:p>
          <a:p>
            <a:pPr indent="0" lvl="0" marL="0" rtl="0" algn="just">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This has a fundament in the availability in the industry of state-of-art sensors, which offer the possibility of perceiving 360 degree views (eg. camera, RADAR &amp; LiDar), as well as object detector algorithms such as Voxel Net (Apple Inc.) for processing clouds of points with lower computational cost.</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044d7dc36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044d7dc36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Mengxi </a:t>
            </a:r>
            <a:endParaRPr/>
          </a:p>
          <a:p>
            <a:pPr indent="0" lvl="0" marL="0" rtl="0" algn="l">
              <a:spcBef>
                <a:spcPts val="0"/>
              </a:spcBef>
              <a:spcAft>
                <a:spcPts val="0"/>
              </a:spcAft>
              <a:buNone/>
            </a:pPr>
            <a:r>
              <a:rPr lang="en"/>
              <a:t>The environment for our agent system is a mesh environment. In upstream modelling, we made a terrain generator that can generate a triangular mesh that simulates a rough terrain which contains Vallies and Peaks.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044d7dc36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044d7dc36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Mengxi For the Agent System. We have dynamic robot agents as boids. And a boid agent system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02b558715e_2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02b558715e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part of our custom Digger Behaviour is the vision</a:t>
            </a:r>
            <a:endParaRPr/>
          </a:p>
          <a:p>
            <a:pPr indent="0" lvl="0" marL="0" rtl="0" algn="l">
              <a:spcBef>
                <a:spcPts val="0"/>
              </a:spcBef>
              <a:spcAft>
                <a:spcPts val="0"/>
              </a:spcAft>
              <a:buNone/>
            </a:pPr>
            <a:r>
              <a:rPr lang="en"/>
              <a:t>With its overarching logic being the detection of mesh vertices that are directly visible in a specific distance range from the agent at every iteration.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sequence is used to ensure the robot is only taking </a:t>
            </a:r>
            <a:r>
              <a:rPr lang="en"/>
              <a:t>decisions according to its own interpretation of the surrounding environment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2b558715e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2b558715e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that this can rapidly turn into a computationally heavy process </a:t>
            </a:r>
            <a:r>
              <a:rPr lang="en">
                <a:solidFill>
                  <a:schemeClr val="dk1"/>
                </a:solidFill>
              </a:rPr>
              <a:t>Various filters were put in place sequentially.</a:t>
            </a:r>
            <a:endParaRPr/>
          </a:p>
          <a:p>
            <a:pPr indent="0" lvl="0" marL="0" rtl="0" algn="l">
              <a:spcBef>
                <a:spcPts val="0"/>
              </a:spcBef>
              <a:spcAft>
                <a:spcPts val="0"/>
              </a:spcAft>
              <a:buNone/>
            </a:pPr>
            <a:r>
              <a:rPr lang="en"/>
              <a:t>The first one to ensure only certain vertices are processed according to their x y and z distance from the agent, and the second according to their euclidean distance from the agent.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Intersection.MeshRay command shown in step 3 calculates the intersection with the mesh in the direction of the vertices, which later lets us corroborate if such vertex is in line of sight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2b558715e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2b558715e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a:p>
            <a:pPr indent="0" lvl="0" marL="0" rtl="0" algn="l">
              <a:spcBef>
                <a:spcPts val="0"/>
              </a:spcBef>
              <a:spcAft>
                <a:spcPts val="0"/>
              </a:spcAft>
              <a:buNone/>
            </a:pPr>
            <a:r>
              <a:rPr lang="en"/>
              <a:t>Here is a comparison on a mesh between vertices in range of the agent and the directly visible ones. </a:t>
            </a:r>
            <a:endParaRPr/>
          </a:p>
          <a:p>
            <a:pPr indent="0" lvl="0" marL="0" rtl="0" algn="l">
              <a:spcBef>
                <a:spcPts val="0"/>
              </a:spcBef>
              <a:spcAft>
                <a:spcPts val="0"/>
              </a:spcAft>
              <a:buNone/>
            </a:pPr>
            <a:r>
              <a:rPr lang="en"/>
              <a:t>In this </a:t>
            </a:r>
            <a:r>
              <a:rPr lang="en"/>
              <a:t>specific</a:t>
            </a:r>
            <a:r>
              <a:rPr lang="en"/>
              <a:t> case the ratio between vertices in range and those that are actually visible varies from 17% up to 62%, depending on the agent position in the environment.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2b558715e_2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2b558715e_2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ALAN</a:t>
            </a:r>
            <a:endParaRPr/>
          </a:p>
          <a:p>
            <a:pPr indent="0" lvl="0" marL="0" rtl="0" algn="l">
              <a:spcBef>
                <a:spcPts val="0"/>
              </a:spcBef>
              <a:spcAft>
                <a:spcPts val="0"/>
              </a:spcAft>
              <a:buNone/>
            </a:pPr>
            <a:r>
              <a:rPr lang="en"/>
              <a:t>The last part of the vision class is the assignment of highest and lowest visible points which are crucial for the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Mengxi will explain the logic behind the remaining behaviours and the state machine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21.png"/><Relationship Id="rId5" Type="http://schemas.openxmlformats.org/officeDocument/2006/relationships/image" Target="../media/image9.png"/><Relationship Id="rId6"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2.jpg"/><Relationship Id="rId4" Type="http://schemas.openxmlformats.org/officeDocument/2006/relationships/image" Target="../media/image23.jpg"/><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2.gif"/><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gif"/><Relationship Id="rId4" Type="http://schemas.openxmlformats.org/officeDocument/2006/relationships/image" Target="../media/image35.gif"/><Relationship Id="rId5"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7.gif"/><Relationship Id="rId4" Type="http://schemas.openxmlformats.org/officeDocument/2006/relationships/image" Target="../media/image24.png"/><Relationship Id="rId5"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gif"/><Relationship Id="rId4" Type="http://schemas.openxmlformats.org/officeDocument/2006/relationships/image" Target="../media/image25.png"/><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gif"/><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jpg"/><Relationship Id="rId4" Type="http://schemas.openxmlformats.org/officeDocument/2006/relationships/image" Target="../media/image28.jp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jpg"/><Relationship Id="rId4" Type="http://schemas.openxmlformats.org/officeDocument/2006/relationships/image" Target="../media/image29.jpg"/><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hyperlink" Target="https://towardsdatascience.com/lidar-point-cloud-based-3d-object-detection-implementation-with-colab-part-1-of-2-e3999ea8fdd4" TargetMode="External"/><Relationship Id="rId5" Type="http://schemas.openxmlformats.org/officeDocument/2006/relationships/image" Target="../media/image15.gif"/><Relationship Id="rId6"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gif"/><Relationship Id="rId4" Type="http://schemas.openxmlformats.org/officeDocument/2006/relationships/image" Target="../media/image16.gif"/><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8.jp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gif"/><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jpg"/><Relationship Id="rId4" Type="http://schemas.openxmlformats.org/officeDocument/2006/relationships/image" Target="../media/image14.jpg"/><Relationship Id="rId9" Type="http://schemas.openxmlformats.org/officeDocument/2006/relationships/image" Target="../media/image1.png"/><Relationship Id="rId5" Type="http://schemas.openxmlformats.org/officeDocument/2006/relationships/image" Target="../media/image20.jpg"/><Relationship Id="rId6" Type="http://schemas.openxmlformats.org/officeDocument/2006/relationships/image" Target="../media/image13.jpg"/><Relationship Id="rId7" Type="http://schemas.openxmlformats.org/officeDocument/2006/relationships/image" Target="../media/image11.jpg"/><Relationship Id="rId8"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3" cy="6858002"/>
          </a:xfrm>
          <a:prstGeom prst="rect">
            <a:avLst/>
          </a:prstGeom>
          <a:noFill/>
          <a:ln>
            <a:noFill/>
          </a:ln>
        </p:spPr>
      </p:pic>
      <p:sp>
        <p:nvSpPr>
          <p:cNvPr id="55" name="Google Shape;55;p13"/>
          <p:cNvSpPr txBox="1"/>
          <p:nvPr/>
        </p:nvSpPr>
        <p:spPr>
          <a:xfrm>
            <a:off x="3710550" y="2895000"/>
            <a:ext cx="1722900" cy="655500"/>
          </a:xfrm>
          <a:prstGeom prst="rect">
            <a:avLst/>
          </a:prstGeom>
          <a:noFill/>
          <a:ln>
            <a:noFill/>
          </a:ln>
        </p:spPr>
        <p:txBody>
          <a:bodyPr anchorCtr="0" anchor="t" bIns="91425" lIns="91425" spcFirstLastPara="1" rIns="91425" wrap="square" tIns="91425">
            <a:spAutoFit/>
          </a:bodyPr>
          <a:lstStyle/>
          <a:p>
            <a:pPr indent="0" lvl="0" marL="0" rtl="0" algn="ctr">
              <a:lnSpc>
                <a:spcPct val="6000"/>
              </a:lnSpc>
              <a:spcBef>
                <a:spcPts val="0"/>
              </a:spcBef>
              <a:spcAft>
                <a:spcPts val="0"/>
              </a:spcAft>
              <a:buNone/>
            </a:pPr>
            <a:r>
              <a:rPr lang="en" sz="1250">
                <a:solidFill>
                  <a:schemeClr val="dk1"/>
                </a:solidFill>
                <a:latin typeface="Roboto Light"/>
                <a:ea typeface="Roboto Light"/>
                <a:cs typeface="Roboto Light"/>
                <a:sym typeface="Roboto Light"/>
              </a:rPr>
              <a:t>Alan Eskildsen</a:t>
            </a:r>
            <a:endParaRPr sz="1250">
              <a:solidFill>
                <a:schemeClr val="dk1"/>
              </a:solidFill>
              <a:latin typeface="Roboto Light"/>
              <a:ea typeface="Roboto Light"/>
              <a:cs typeface="Roboto Light"/>
              <a:sym typeface="Roboto Light"/>
            </a:endParaRPr>
          </a:p>
          <a:p>
            <a:pPr indent="0" lvl="0" marL="0" rtl="0" algn="ctr">
              <a:lnSpc>
                <a:spcPct val="6000"/>
              </a:lnSpc>
              <a:spcBef>
                <a:spcPts val="1700"/>
              </a:spcBef>
              <a:spcAft>
                <a:spcPts val="0"/>
              </a:spcAft>
              <a:buNone/>
            </a:pPr>
            <a:r>
              <a:rPr lang="en" sz="1250">
                <a:solidFill>
                  <a:schemeClr val="dk1"/>
                </a:solidFill>
                <a:latin typeface="Roboto Light"/>
                <a:ea typeface="Roboto Light"/>
                <a:cs typeface="Roboto Light"/>
                <a:sym typeface="Roboto Light"/>
              </a:rPr>
              <a:t>Mengxi He</a:t>
            </a:r>
            <a:endParaRPr sz="1250">
              <a:solidFill>
                <a:schemeClr val="dk1"/>
              </a:solidFill>
              <a:latin typeface="Roboto Light"/>
              <a:ea typeface="Roboto Light"/>
              <a:cs typeface="Roboto Light"/>
              <a:sym typeface="Roboto Light"/>
            </a:endParaRPr>
          </a:p>
          <a:p>
            <a:pPr indent="0" lvl="0" marL="0" rtl="0" algn="ctr">
              <a:lnSpc>
                <a:spcPct val="6000"/>
              </a:lnSpc>
              <a:spcBef>
                <a:spcPts val="1700"/>
              </a:spcBef>
              <a:spcAft>
                <a:spcPts val="1700"/>
              </a:spcAft>
              <a:buNone/>
            </a:pPr>
            <a:r>
              <a:rPr lang="en" sz="1250">
                <a:solidFill>
                  <a:schemeClr val="dk1"/>
                </a:solidFill>
                <a:latin typeface="Roboto Light"/>
                <a:ea typeface="Roboto Light"/>
                <a:cs typeface="Roboto Light"/>
                <a:sym typeface="Roboto Light"/>
              </a:rPr>
              <a:t>Philipp Kragl</a:t>
            </a:r>
            <a:endParaRPr sz="1250">
              <a:solidFill>
                <a:schemeClr val="dk1"/>
              </a:solidFill>
              <a:latin typeface="Roboto Light"/>
              <a:ea typeface="Roboto Light"/>
              <a:cs typeface="Roboto Light"/>
              <a:sym typeface="Roboto Light"/>
            </a:endParaRPr>
          </a:p>
        </p:txBody>
      </p:sp>
      <p:sp>
        <p:nvSpPr>
          <p:cNvPr id="56" name="Google Shape;56;p13"/>
          <p:cNvSpPr txBox="1"/>
          <p:nvPr/>
        </p:nvSpPr>
        <p:spPr>
          <a:xfrm>
            <a:off x="1804350" y="2067675"/>
            <a:ext cx="5535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000">
                <a:latin typeface="Roboto"/>
                <a:ea typeface="Roboto"/>
                <a:cs typeface="Roboto"/>
                <a:sym typeface="Roboto"/>
              </a:rPr>
              <a:t>EARTH DIGGERS</a:t>
            </a:r>
            <a:endParaRPr b="1" sz="3000">
              <a:latin typeface="Roboto"/>
              <a:ea typeface="Roboto"/>
              <a:cs typeface="Roboto"/>
              <a:sym typeface="Roboto"/>
            </a:endParaRPr>
          </a:p>
        </p:txBody>
      </p:sp>
      <p:pic>
        <p:nvPicPr>
          <p:cNvPr id="57" name="Google Shape;57;p13"/>
          <p:cNvPicPr preferRelativeResize="0"/>
          <p:nvPr/>
        </p:nvPicPr>
        <p:blipFill>
          <a:blip r:embed="rId4">
            <a:alphaModFix/>
          </a:blip>
          <a:stretch>
            <a:fillRect/>
          </a:stretch>
        </p:blipFill>
        <p:spPr>
          <a:xfrm>
            <a:off x="7774925" y="4641469"/>
            <a:ext cx="1063850" cy="372325"/>
          </a:xfrm>
          <a:prstGeom prst="rect">
            <a:avLst/>
          </a:prstGeom>
          <a:noFill/>
          <a:ln>
            <a:noFill/>
          </a:ln>
        </p:spPr>
      </p:pic>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Digger Behaviour</a:t>
            </a:r>
            <a:r>
              <a:rPr b="1" lang="en" sz="2400">
                <a:latin typeface="Roboto"/>
                <a:ea typeface="Roboto"/>
                <a:cs typeface="Roboto"/>
                <a:sym typeface="Roboto"/>
              </a:rPr>
              <a:t> : Overview</a:t>
            </a:r>
            <a:endParaRPr b="1" sz="2400">
              <a:latin typeface="Roboto"/>
              <a:ea typeface="Roboto"/>
              <a:cs typeface="Roboto"/>
              <a:sym typeface="Roboto"/>
            </a:endParaRPr>
          </a:p>
        </p:txBody>
      </p:sp>
      <p:sp>
        <p:nvSpPr>
          <p:cNvPr id="157" name="Google Shape;15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22"/>
          <p:cNvPicPr preferRelativeResize="0"/>
          <p:nvPr/>
        </p:nvPicPr>
        <p:blipFill>
          <a:blip r:embed="rId3">
            <a:alphaModFix/>
          </a:blip>
          <a:stretch>
            <a:fillRect/>
          </a:stretch>
        </p:blipFill>
        <p:spPr>
          <a:xfrm>
            <a:off x="7622525" y="4641469"/>
            <a:ext cx="1063850" cy="372325"/>
          </a:xfrm>
          <a:prstGeom prst="rect">
            <a:avLst/>
          </a:prstGeom>
          <a:noFill/>
          <a:ln>
            <a:noFill/>
          </a:ln>
        </p:spPr>
      </p:pic>
      <p:pic>
        <p:nvPicPr>
          <p:cNvPr id="159" name="Google Shape;159;p22"/>
          <p:cNvPicPr preferRelativeResize="0"/>
          <p:nvPr/>
        </p:nvPicPr>
        <p:blipFill>
          <a:blip r:embed="rId4">
            <a:alphaModFix/>
          </a:blip>
          <a:stretch>
            <a:fillRect/>
          </a:stretch>
        </p:blipFill>
        <p:spPr>
          <a:xfrm>
            <a:off x="2603488" y="1011300"/>
            <a:ext cx="3538734" cy="382740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3"/>
          <p:cNvPicPr preferRelativeResize="0"/>
          <p:nvPr/>
        </p:nvPicPr>
        <p:blipFill rotWithShape="1">
          <a:blip r:embed="rId3">
            <a:alphaModFix/>
          </a:blip>
          <a:srcRect b="0" l="-1320" r="18771" t="-3412"/>
          <a:stretch/>
        </p:blipFill>
        <p:spPr>
          <a:xfrm>
            <a:off x="3333750" y="1257300"/>
            <a:ext cx="5124600" cy="2895300"/>
          </a:xfrm>
          <a:prstGeom prst="roundRect">
            <a:avLst>
              <a:gd fmla="val 8554" name="adj"/>
            </a:avLst>
          </a:prstGeom>
          <a:noFill/>
          <a:ln cap="flat" cmpd="sng" w="9525">
            <a:solidFill>
              <a:schemeClr val="dk2"/>
            </a:solidFill>
            <a:prstDash val="dot"/>
            <a:round/>
            <a:headEnd len="sm" w="sm" type="none"/>
            <a:tailEnd len="sm" w="sm" type="none"/>
          </a:ln>
        </p:spPr>
      </p:pic>
      <p:pic>
        <p:nvPicPr>
          <p:cNvPr id="165" name="Google Shape;165;p23"/>
          <p:cNvPicPr preferRelativeResize="0"/>
          <p:nvPr/>
        </p:nvPicPr>
        <p:blipFill>
          <a:blip r:embed="rId4">
            <a:alphaModFix/>
          </a:blip>
          <a:stretch>
            <a:fillRect/>
          </a:stretch>
        </p:blipFill>
        <p:spPr>
          <a:xfrm>
            <a:off x="1142989" y="3352500"/>
            <a:ext cx="1177785" cy="1329426"/>
          </a:xfrm>
          <a:prstGeom prst="rect">
            <a:avLst/>
          </a:prstGeom>
          <a:noFill/>
          <a:ln>
            <a:noFill/>
          </a:ln>
        </p:spPr>
      </p:pic>
      <p:sp>
        <p:nvSpPr>
          <p:cNvPr id="166" name="Google Shape;166;p23"/>
          <p:cNvSpPr txBox="1"/>
          <p:nvPr/>
        </p:nvSpPr>
        <p:spPr>
          <a:xfrm>
            <a:off x="457200" y="457200"/>
            <a:ext cx="6677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Digger Behaviour</a:t>
            </a:r>
            <a:r>
              <a:rPr b="1" lang="en" sz="2400">
                <a:latin typeface="Roboto"/>
                <a:ea typeface="Roboto"/>
                <a:cs typeface="Roboto"/>
                <a:sym typeface="Roboto"/>
              </a:rPr>
              <a:t> : Dig and Pile Switch</a:t>
            </a:r>
            <a:endParaRPr b="1" sz="2400">
              <a:latin typeface="Roboto"/>
              <a:ea typeface="Roboto"/>
              <a:cs typeface="Roboto"/>
              <a:sym typeface="Roboto"/>
            </a:endParaRPr>
          </a:p>
        </p:txBody>
      </p:sp>
      <p:sp>
        <p:nvSpPr>
          <p:cNvPr id="167" name="Google Shape;167;p23"/>
          <p:cNvSpPr/>
          <p:nvPr/>
        </p:nvSpPr>
        <p:spPr>
          <a:xfrm>
            <a:off x="4766516" y="3092941"/>
            <a:ext cx="674400" cy="100800"/>
          </a:xfrm>
          <a:prstGeom prst="rect">
            <a:avLst/>
          </a:prstGeom>
          <a:solidFill>
            <a:srgbClr val="FF9900">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4519216" y="3256070"/>
            <a:ext cx="674400" cy="100800"/>
          </a:xfrm>
          <a:prstGeom prst="rect">
            <a:avLst/>
          </a:prstGeom>
          <a:solidFill>
            <a:srgbClr val="FF9900">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p:nvPr/>
        </p:nvSpPr>
        <p:spPr>
          <a:xfrm>
            <a:off x="4006584" y="3419206"/>
            <a:ext cx="600000" cy="100800"/>
          </a:xfrm>
          <a:prstGeom prst="rect">
            <a:avLst/>
          </a:prstGeom>
          <a:solidFill>
            <a:srgbClr val="FF9900">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a:off x="3985816" y="3582342"/>
            <a:ext cx="191700" cy="100800"/>
          </a:xfrm>
          <a:prstGeom prst="rect">
            <a:avLst/>
          </a:prstGeom>
          <a:solidFill>
            <a:srgbClr val="FF9900">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a:off x="4003366" y="3734540"/>
            <a:ext cx="156600" cy="100800"/>
          </a:xfrm>
          <a:prstGeom prst="rect">
            <a:avLst/>
          </a:prstGeom>
          <a:solidFill>
            <a:srgbClr val="FF9900">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4006584" y="3886723"/>
            <a:ext cx="363600" cy="100800"/>
          </a:xfrm>
          <a:prstGeom prst="rect">
            <a:avLst/>
          </a:prstGeom>
          <a:solidFill>
            <a:srgbClr val="FF9900">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txBox="1"/>
          <p:nvPr/>
        </p:nvSpPr>
        <p:spPr>
          <a:xfrm>
            <a:off x="457200" y="1352775"/>
            <a:ext cx="1534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Roboto"/>
              <a:ea typeface="Roboto"/>
              <a:cs typeface="Roboto"/>
              <a:sym typeface="Roboto"/>
            </a:endParaRPr>
          </a:p>
        </p:txBody>
      </p:sp>
      <p:sp>
        <p:nvSpPr>
          <p:cNvPr id="174" name="Google Shape;174;p23"/>
          <p:cNvSpPr txBox="1"/>
          <p:nvPr/>
        </p:nvSpPr>
        <p:spPr>
          <a:xfrm>
            <a:off x="2403550" y="18793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5" name="Google Shape;175;p23"/>
          <p:cNvSpPr txBox="1"/>
          <p:nvPr/>
        </p:nvSpPr>
        <p:spPr>
          <a:xfrm>
            <a:off x="457200" y="1340700"/>
            <a:ext cx="23070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900">
                <a:solidFill>
                  <a:schemeClr val="dk1"/>
                </a:solidFill>
                <a:latin typeface="Roboto"/>
                <a:ea typeface="Roboto"/>
                <a:cs typeface="Roboto"/>
                <a:sym typeface="Roboto"/>
              </a:rPr>
              <a:t>Functions:</a:t>
            </a:r>
            <a:endParaRPr sz="900">
              <a:solidFill>
                <a:schemeClr val="dk1"/>
              </a:solidFill>
              <a:latin typeface="Roboto"/>
              <a:ea typeface="Roboto"/>
              <a:cs typeface="Roboto"/>
              <a:sym typeface="Roboto"/>
            </a:endParaRPr>
          </a:p>
          <a:p>
            <a:pPr indent="-285750" lvl="0" marL="457200" rtl="0" algn="l">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FindHighLowPoints</a:t>
            </a:r>
            <a:endParaRPr sz="900">
              <a:solidFill>
                <a:schemeClr val="dk1"/>
              </a:solidFill>
              <a:latin typeface="Roboto"/>
              <a:ea typeface="Roboto"/>
              <a:cs typeface="Roboto"/>
              <a:sym typeface="Roboto"/>
            </a:endParaRPr>
          </a:p>
          <a:p>
            <a:pPr indent="-285750" lvl="0" marL="457200" rtl="0" algn="l">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GotoHighestPoint</a:t>
            </a:r>
            <a:endParaRPr sz="900">
              <a:solidFill>
                <a:schemeClr val="dk1"/>
              </a:solidFill>
              <a:latin typeface="Roboto"/>
              <a:ea typeface="Roboto"/>
              <a:cs typeface="Roboto"/>
              <a:sym typeface="Roboto"/>
            </a:endParaRPr>
          </a:p>
          <a:p>
            <a:pPr indent="-285750" lvl="0" marL="457200" rtl="0" algn="l">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GotoLowestPoint</a:t>
            </a:r>
            <a:endParaRPr sz="900">
              <a:solidFill>
                <a:schemeClr val="dk1"/>
              </a:solidFill>
              <a:latin typeface="Roboto"/>
              <a:ea typeface="Roboto"/>
              <a:cs typeface="Roboto"/>
              <a:sym typeface="Roboto"/>
            </a:endParaRPr>
          </a:p>
          <a:p>
            <a:pPr indent="-285750" lvl="0" marL="457200" rtl="0" algn="l">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Pile</a:t>
            </a:r>
            <a:endParaRPr sz="900">
              <a:solidFill>
                <a:schemeClr val="dk1"/>
              </a:solidFill>
              <a:latin typeface="Roboto"/>
              <a:ea typeface="Roboto"/>
              <a:cs typeface="Roboto"/>
              <a:sym typeface="Roboto"/>
            </a:endParaRPr>
          </a:p>
          <a:p>
            <a:pPr indent="-285750" lvl="0" marL="457200" rtl="0" algn="l">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Dig</a:t>
            </a:r>
            <a:endParaRPr sz="900">
              <a:solidFill>
                <a:schemeClr val="dk1"/>
              </a:solidFill>
              <a:latin typeface="Roboto"/>
              <a:ea typeface="Roboto"/>
              <a:cs typeface="Roboto"/>
              <a:sym typeface="Roboto"/>
            </a:endParaRPr>
          </a:p>
          <a:p>
            <a:pPr indent="-285750" lvl="0" marL="457200" rtl="0" algn="l">
              <a:spcBef>
                <a:spcPts val="0"/>
              </a:spcBef>
              <a:spcAft>
                <a:spcPts val="0"/>
              </a:spcAft>
              <a:buClr>
                <a:schemeClr val="dk1"/>
              </a:buClr>
              <a:buSzPts val="900"/>
              <a:buFont typeface="Roboto"/>
              <a:buChar char="-"/>
            </a:pPr>
            <a:r>
              <a:rPr lang="en" sz="900">
                <a:solidFill>
                  <a:schemeClr val="dk1"/>
                </a:solidFill>
                <a:latin typeface="Roboto"/>
                <a:ea typeface="Roboto"/>
                <a:cs typeface="Roboto"/>
                <a:sym typeface="Roboto"/>
              </a:rPr>
              <a:t>AgentMode</a:t>
            </a:r>
            <a:endParaRPr sz="900">
              <a:latin typeface="Roboto"/>
              <a:ea typeface="Roboto"/>
              <a:cs typeface="Roboto"/>
              <a:sym typeface="Roboto"/>
            </a:endParaRPr>
          </a:p>
        </p:txBody>
      </p:sp>
      <p:sp>
        <p:nvSpPr>
          <p:cNvPr id="176" name="Google Shape;17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23"/>
          <p:cNvPicPr preferRelativeResize="0"/>
          <p:nvPr/>
        </p:nvPicPr>
        <p:blipFill>
          <a:blip r:embed="rId5">
            <a:alphaModFix/>
          </a:blip>
          <a:stretch>
            <a:fillRect/>
          </a:stretch>
        </p:blipFill>
        <p:spPr>
          <a:xfrm>
            <a:off x="7622525" y="4641469"/>
            <a:ext cx="1063850" cy="372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4"/>
          <p:cNvPicPr preferRelativeResize="0"/>
          <p:nvPr/>
        </p:nvPicPr>
        <p:blipFill rotWithShape="1">
          <a:blip r:embed="rId3">
            <a:alphaModFix/>
          </a:blip>
          <a:srcRect b="-7101" l="-4996" r="-5794" t="-7067"/>
          <a:stretch/>
        </p:blipFill>
        <p:spPr>
          <a:xfrm>
            <a:off x="400050" y="1400175"/>
            <a:ext cx="1267800" cy="866700"/>
          </a:xfrm>
          <a:prstGeom prst="roundRect">
            <a:avLst>
              <a:gd fmla="val 16667" name="adj"/>
            </a:avLst>
          </a:prstGeom>
          <a:noFill/>
          <a:ln cap="flat" cmpd="sng" w="9525">
            <a:solidFill>
              <a:schemeClr val="dk2"/>
            </a:solidFill>
            <a:prstDash val="dot"/>
            <a:round/>
            <a:headEnd len="sm" w="sm" type="none"/>
            <a:tailEnd len="sm" w="sm" type="none"/>
          </a:ln>
        </p:spPr>
      </p:pic>
      <p:pic>
        <p:nvPicPr>
          <p:cNvPr id="183" name="Google Shape;183;p24"/>
          <p:cNvPicPr preferRelativeResize="0"/>
          <p:nvPr/>
        </p:nvPicPr>
        <p:blipFill rotWithShape="1">
          <a:blip r:embed="rId4">
            <a:alphaModFix/>
          </a:blip>
          <a:srcRect b="-78336" l="0" r="-3530" t="-78336"/>
          <a:stretch/>
        </p:blipFill>
        <p:spPr>
          <a:xfrm>
            <a:off x="387200" y="3034476"/>
            <a:ext cx="2050800" cy="307800"/>
          </a:xfrm>
          <a:prstGeom prst="roundRect">
            <a:avLst>
              <a:gd fmla="val 16667" name="adj"/>
            </a:avLst>
          </a:prstGeom>
          <a:noFill/>
          <a:ln cap="flat" cmpd="sng" w="9525">
            <a:solidFill>
              <a:schemeClr val="dk2"/>
            </a:solidFill>
            <a:prstDash val="dot"/>
            <a:round/>
            <a:headEnd len="sm" w="sm" type="none"/>
            <a:tailEnd len="sm" w="sm" type="none"/>
          </a:ln>
        </p:spPr>
      </p:pic>
      <p:pic>
        <p:nvPicPr>
          <p:cNvPr id="184" name="Google Shape;184;p24"/>
          <p:cNvPicPr preferRelativeResize="0"/>
          <p:nvPr/>
        </p:nvPicPr>
        <p:blipFill rotWithShape="1">
          <a:blip r:embed="rId5">
            <a:alphaModFix/>
          </a:blip>
          <a:srcRect b="0" l="0" r="8382" t="-1636"/>
          <a:stretch/>
        </p:blipFill>
        <p:spPr>
          <a:xfrm>
            <a:off x="3883400" y="666750"/>
            <a:ext cx="2050800" cy="4019400"/>
          </a:xfrm>
          <a:prstGeom prst="roundRect">
            <a:avLst>
              <a:gd fmla="val 11748" name="adj"/>
            </a:avLst>
          </a:prstGeom>
          <a:noFill/>
          <a:ln cap="flat" cmpd="sng" w="9525">
            <a:solidFill>
              <a:schemeClr val="dk2"/>
            </a:solidFill>
            <a:prstDash val="dot"/>
            <a:round/>
            <a:headEnd len="sm" w="sm" type="none"/>
            <a:tailEnd len="sm" w="sm" type="none"/>
          </a:ln>
        </p:spPr>
      </p:pic>
      <p:sp>
        <p:nvSpPr>
          <p:cNvPr id="185" name="Google Shape;185;p24"/>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State Machine</a:t>
            </a:r>
            <a:endParaRPr b="1" sz="2400">
              <a:latin typeface="Roboto"/>
              <a:ea typeface="Roboto"/>
              <a:cs typeface="Roboto"/>
              <a:sym typeface="Roboto"/>
            </a:endParaRPr>
          </a:p>
        </p:txBody>
      </p:sp>
      <p:sp>
        <p:nvSpPr>
          <p:cNvPr id="186" name="Google Shape;186;p24"/>
          <p:cNvSpPr/>
          <p:nvPr/>
        </p:nvSpPr>
        <p:spPr>
          <a:xfrm>
            <a:off x="4298491" y="910491"/>
            <a:ext cx="674400" cy="100800"/>
          </a:xfrm>
          <a:prstGeom prst="rect">
            <a:avLst/>
          </a:prstGeom>
          <a:solidFill>
            <a:srgbClr val="FF9900">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4"/>
          <p:cNvSpPr/>
          <p:nvPr/>
        </p:nvSpPr>
        <p:spPr>
          <a:xfrm>
            <a:off x="4298491" y="1916091"/>
            <a:ext cx="674400" cy="100800"/>
          </a:xfrm>
          <a:prstGeom prst="rect">
            <a:avLst/>
          </a:prstGeom>
          <a:solidFill>
            <a:srgbClr val="FF9900">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4"/>
          <p:cNvSpPr/>
          <p:nvPr/>
        </p:nvSpPr>
        <p:spPr>
          <a:xfrm>
            <a:off x="4298491" y="2546291"/>
            <a:ext cx="674400" cy="100800"/>
          </a:xfrm>
          <a:prstGeom prst="rect">
            <a:avLst/>
          </a:prstGeom>
          <a:solidFill>
            <a:srgbClr val="FF9900">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4"/>
          <p:cNvSpPr/>
          <p:nvPr/>
        </p:nvSpPr>
        <p:spPr>
          <a:xfrm>
            <a:off x="4298491" y="3483591"/>
            <a:ext cx="674400" cy="100800"/>
          </a:xfrm>
          <a:prstGeom prst="rect">
            <a:avLst/>
          </a:prstGeom>
          <a:solidFill>
            <a:srgbClr val="FF9900">
              <a:alpha val="529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txBox="1"/>
          <p:nvPr/>
        </p:nvSpPr>
        <p:spPr>
          <a:xfrm>
            <a:off x="6489300" y="758050"/>
            <a:ext cx="153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Stay in state </a:t>
            </a:r>
            <a:r>
              <a:rPr b="1" lang="en" sz="800">
                <a:latin typeface="Roboto"/>
                <a:ea typeface="Roboto"/>
                <a:cs typeface="Roboto"/>
                <a:sym typeface="Roboto"/>
              </a:rPr>
              <a:t>GoHigh</a:t>
            </a:r>
            <a:r>
              <a:rPr lang="en" sz="800">
                <a:latin typeface="Roboto"/>
                <a:ea typeface="Roboto"/>
                <a:cs typeface="Roboto"/>
                <a:sym typeface="Roboto"/>
              </a:rPr>
              <a:t> until conditions are met</a:t>
            </a:r>
            <a:endParaRPr sz="800">
              <a:latin typeface="Roboto"/>
              <a:ea typeface="Roboto"/>
              <a:cs typeface="Roboto"/>
              <a:sym typeface="Roboto"/>
            </a:endParaRPr>
          </a:p>
        </p:txBody>
      </p:sp>
      <p:cxnSp>
        <p:nvCxnSpPr>
          <p:cNvPr id="191" name="Google Shape;191;p24"/>
          <p:cNvCxnSpPr>
            <a:stCxn id="190" idx="1"/>
          </p:cNvCxnSpPr>
          <p:nvPr/>
        </p:nvCxnSpPr>
        <p:spPr>
          <a:xfrm flipH="1">
            <a:off x="5221500" y="973600"/>
            <a:ext cx="1267800" cy="2700"/>
          </a:xfrm>
          <a:prstGeom prst="straightConnector1">
            <a:avLst/>
          </a:prstGeom>
          <a:noFill/>
          <a:ln cap="flat" cmpd="sng" w="9525">
            <a:solidFill>
              <a:schemeClr val="dk2"/>
            </a:solidFill>
            <a:prstDash val="solid"/>
            <a:round/>
            <a:headEnd len="med" w="med" type="none"/>
            <a:tailEnd len="med" w="med" type="stealth"/>
          </a:ln>
        </p:spPr>
      </p:cxnSp>
      <p:sp>
        <p:nvSpPr>
          <p:cNvPr id="192" name="Google Shape;192;p24"/>
          <p:cNvSpPr txBox="1"/>
          <p:nvPr/>
        </p:nvSpPr>
        <p:spPr>
          <a:xfrm>
            <a:off x="6561900" y="1812600"/>
            <a:ext cx="153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Stay in state </a:t>
            </a:r>
            <a:r>
              <a:rPr b="1" lang="en" sz="800">
                <a:latin typeface="Roboto"/>
                <a:ea typeface="Roboto"/>
                <a:cs typeface="Roboto"/>
                <a:sym typeface="Roboto"/>
              </a:rPr>
              <a:t>Dig</a:t>
            </a:r>
            <a:r>
              <a:rPr lang="en" sz="800">
                <a:latin typeface="Roboto"/>
                <a:ea typeface="Roboto"/>
                <a:cs typeface="Roboto"/>
                <a:sym typeface="Roboto"/>
              </a:rPr>
              <a:t> until…</a:t>
            </a:r>
            <a:endParaRPr sz="800">
              <a:latin typeface="Roboto"/>
              <a:ea typeface="Roboto"/>
              <a:cs typeface="Roboto"/>
              <a:sym typeface="Roboto"/>
            </a:endParaRPr>
          </a:p>
        </p:txBody>
      </p:sp>
      <p:cxnSp>
        <p:nvCxnSpPr>
          <p:cNvPr id="193" name="Google Shape;193;p24"/>
          <p:cNvCxnSpPr>
            <a:stCxn id="192" idx="1"/>
          </p:cNvCxnSpPr>
          <p:nvPr/>
        </p:nvCxnSpPr>
        <p:spPr>
          <a:xfrm flipH="1">
            <a:off x="5294100" y="1966500"/>
            <a:ext cx="1267800" cy="2700"/>
          </a:xfrm>
          <a:prstGeom prst="straightConnector1">
            <a:avLst/>
          </a:prstGeom>
          <a:noFill/>
          <a:ln cap="flat" cmpd="sng" w="9525">
            <a:solidFill>
              <a:schemeClr val="dk2"/>
            </a:solidFill>
            <a:prstDash val="solid"/>
            <a:round/>
            <a:headEnd len="med" w="med" type="none"/>
            <a:tailEnd len="med" w="med" type="stealth"/>
          </a:ln>
        </p:spPr>
      </p:cxnSp>
      <p:sp>
        <p:nvSpPr>
          <p:cNvPr id="194" name="Google Shape;194;p24"/>
          <p:cNvSpPr txBox="1"/>
          <p:nvPr/>
        </p:nvSpPr>
        <p:spPr>
          <a:xfrm>
            <a:off x="6561900" y="2417850"/>
            <a:ext cx="153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Stay in state </a:t>
            </a:r>
            <a:r>
              <a:rPr b="1" lang="en" sz="800">
                <a:latin typeface="Roboto"/>
                <a:ea typeface="Roboto"/>
                <a:cs typeface="Roboto"/>
                <a:sym typeface="Roboto"/>
              </a:rPr>
              <a:t>GoLow</a:t>
            </a:r>
            <a:r>
              <a:rPr lang="en" sz="800">
                <a:latin typeface="Roboto"/>
                <a:ea typeface="Roboto"/>
                <a:cs typeface="Roboto"/>
                <a:sym typeface="Roboto"/>
              </a:rPr>
              <a:t> until…</a:t>
            </a:r>
            <a:endParaRPr sz="800">
              <a:latin typeface="Roboto"/>
              <a:ea typeface="Roboto"/>
              <a:cs typeface="Roboto"/>
              <a:sym typeface="Roboto"/>
            </a:endParaRPr>
          </a:p>
        </p:txBody>
      </p:sp>
      <p:cxnSp>
        <p:nvCxnSpPr>
          <p:cNvPr id="195" name="Google Shape;195;p24"/>
          <p:cNvCxnSpPr>
            <a:stCxn id="194" idx="1"/>
          </p:cNvCxnSpPr>
          <p:nvPr/>
        </p:nvCxnSpPr>
        <p:spPr>
          <a:xfrm flipH="1">
            <a:off x="5294100" y="2571750"/>
            <a:ext cx="1267800" cy="2700"/>
          </a:xfrm>
          <a:prstGeom prst="straightConnector1">
            <a:avLst/>
          </a:prstGeom>
          <a:noFill/>
          <a:ln cap="flat" cmpd="sng" w="9525">
            <a:solidFill>
              <a:schemeClr val="dk2"/>
            </a:solidFill>
            <a:prstDash val="solid"/>
            <a:round/>
            <a:headEnd len="med" w="med" type="none"/>
            <a:tailEnd len="med" w="med" type="stealth"/>
          </a:ln>
        </p:spPr>
      </p:cxnSp>
      <p:sp>
        <p:nvSpPr>
          <p:cNvPr id="196" name="Google Shape;196;p24"/>
          <p:cNvSpPr txBox="1"/>
          <p:nvPr/>
        </p:nvSpPr>
        <p:spPr>
          <a:xfrm>
            <a:off x="6561900" y="3380100"/>
            <a:ext cx="153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Stay in state </a:t>
            </a:r>
            <a:r>
              <a:rPr b="1" lang="en" sz="800">
                <a:latin typeface="Roboto"/>
                <a:ea typeface="Roboto"/>
                <a:cs typeface="Roboto"/>
                <a:sym typeface="Roboto"/>
              </a:rPr>
              <a:t>Pile</a:t>
            </a:r>
            <a:r>
              <a:rPr lang="en" sz="800">
                <a:latin typeface="Roboto"/>
                <a:ea typeface="Roboto"/>
                <a:cs typeface="Roboto"/>
                <a:sym typeface="Roboto"/>
              </a:rPr>
              <a:t> until…</a:t>
            </a:r>
            <a:endParaRPr sz="800">
              <a:latin typeface="Roboto"/>
              <a:ea typeface="Roboto"/>
              <a:cs typeface="Roboto"/>
              <a:sym typeface="Roboto"/>
            </a:endParaRPr>
          </a:p>
        </p:txBody>
      </p:sp>
      <p:cxnSp>
        <p:nvCxnSpPr>
          <p:cNvPr id="197" name="Google Shape;197;p24"/>
          <p:cNvCxnSpPr>
            <a:stCxn id="196" idx="1"/>
          </p:cNvCxnSpPr>
          <p:nvPr/>
        </p:nvCxnSpPr>
        <p:spPr>
          <a:xfrm flipH="1">
            <a:off x="5294100" y="3534000"/>
            <a:ext cx="1267800" cy="2700"/>
          </a:xfrm>
          <a:prstGeom prst="straightConnector1">
            <a:avLst/>
          </a:prstGeom>
          <a:noFill/>
          <a:ln cap="flat" cmpd="sng" w="9525">
            <a:solidFill>
              <a:schemeClr val="dk2"/>
            </a:solidFill>
            <a:prstDash val="solid"/>
            <a:round/>
            <a:headEnd len="med" w="med" type="none"/>
            <a:tailEnd len="med" w="med" type="stealth"/>
          </a:ln>
        </p:spPr>
      </p:cxnSp>
      <p:sp>
        <p:nvSpPr>
          <p:cNvPr id="198" name="Google Shape;198;p24"/>
          <p:cNvSpPr txBox="1"/>
          <p:nvPr/>
        </p:nvSpPr>
        <p:spPr>
          <a:xfrm>
            <a:off x="2743200" y="1709100"/>
            <a:ext cx="92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Roboto"/>
                <a:ea typeface="Roboto"/>
                <a:cs typeface="Roboto"/>
                <a:sym typeface="Roboto"/>
              </a:rPr>
              <a:t>4 states</a:t>
            </a:r>
            <a:endParaRPr b="1" sz="800">
              <a:latin typeface="Roboto"/>
              <a:ea typeface="Roboto"/>
              <a:cs typeface="Roboto"/>
              <a:sym typeface="Roboto"/>
            </a:endParaRPr>
          </a:p>
        </p:txBody>
      </p:sp>
      <p:sp>
        <p:nvSpPr>
          <p:cNvPr id="199" name="Google Shape;199;p24"/>
          <p:cNvSpPr txBox="1"/>
          <p:nvPr/>
        </p:nvSpPr>
        <p:spPr>
          <a:xfrm>
            <a:off x="2743200" y="3034475"/>
            <a:ext cx="925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latin typeface="Roboto"/>
                <a:ea typeface="Roboto"/>
                <a:cs typeface="Roboto"/>
                <a:sym typeface="Roboto"/>
              </a:rPr>
              <a:t>Initialization</a:t>
            </a:r>
            <a:endParaRPr b="1" sz="800">
              <a:latin typeface="Roboto"/>
              <a:ea typeface="Roboto"/>
              <a:cs typeface="Roboto"/>
              <a:sym typeface="Roboto"/>
            </a:endParaRPr>
          </a:p>
        </p:txBody>
      </p:sp>
      <p:cxnSp>
        <p:nvCxnSpPr>
          <p:cNvPr id="200" name="Google Shape;200;p24"/>
          <p:cNvCxnSpPr/>
          <p:nvPr/>
        </p:nvCxnSpPr>
        <p:spPr>
          <a:xfrm flipH="1">
            <a:off x="1424850" y="1861650"/>
            <a:ext cx="1267800" cy="2700"/>
          </a:xfrm>
          <a:prstGeom prst="straightConnector1">
            <a:avLst/>
          </a:prstGeom>
          <a:noFill/>
          <a:ln cap="flat" cmpd="sng" w="9525">
            <a:solidFill>
              <a:schemeClr val="dk2"/>
            </a:solidFill>
            <a:prstDash val="solid"/>
            <a:round/>
            <a:headEnd len="med" w="med" type="none"/>
            <a:tailEnd len="med" w="med" type="stealth"/>
          </a:ln>
        </p:spPr>
      </p:cxnSp>
      <p:cxnSp>
        <p:nvCxnSpPr>
          <p:cNvPr id="201" name="Google Shape;201;p24"/>
          <p:cNvCxnSpPr>
            <a:endCxn id="183" idx="3"/>
          </p:cNvCxnSpPr>
          <p:nvPr/>
        </p:nvCxnSpPr>
        <p:spPr>
          <a:xfrm flipH="1">
            <a:off x="2438000" y="3186876"/>
            <a:ext cx="329100" cy="1500"/>
          </a:xfrm>
          <a:prstGeom prst="straightConnector1">
            <a:avLst/>
          </a:prstGeom>
          <a:noFill/>
          <a:ln cap="flat" cmpd="sng" w="9525">
            <a:solidFill>
              <a:schemeClr val="dk2"/>
            </a:solidFill>
            <a:prstDash val="solid"/>
            <a:round/>
            <a:headEnd len="med" w="med" type="none"/>
            <a:tailEnd len="med" w="med" type="stealth"/>
          </a:ln>
        </p:spPr>
      </p:cxnSp>
      <p:sp>
        <p:nvSpPr>
          <p:cNvPr id="202" name="Google Shape;202;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p24"/>
          <p:cNvPicPr preferRelativeResize="0"/>
          <p:nvPr/>
        </p:nvPicPr>
        <p:blipFill>
          <a:blip r:embed="rId6">
            <a:alphaModFix/>
          </a:blip>
          <a:stretch>
            <a:fillRect/>
          </a:stretch>
        </p:blipFill>
        <p:spPr>
          <a:xfrm>
            <a:off x="7622525" y="4641469"/>
            <a:ext cx="1063850" cy="3723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nvSpPr>
        <p:spPr>
          <a:xfrm>
            <a:off x="457200" y="457200"/>
            <a:ext cx="85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Digger Behaviour</a:t>
            </a:r>
            <a:r>
              <a:rPr b="1" lang="en" sz="2400">
                <a:latin typeface="Roboto"/>
                <a:ea typeface="Roboto"/>
                <a:cs typeface="Roboto"/>
                <a:sym typeface="Roboto"/>
              </a:rPr>
              <a:t> : GoUp or GoDown</a:t>
            </a:r>
            <a:endParaRPr b="1" sz="2400">
              <a:latin typeface="Roboto"/>
              <a:ea typeface="Roboto"/>
              <a:cs typeface="Roboto"/>
              <a:sym typeface="Roboto"/>
            </a:endParaRPr>
          </a:p>
        </p:txBody>
      </p:sp>
      <p:pic>
        <p:nvPicPr>
          <p:cNvPr id="209" name="Google Shape;209;p25"/>
          <p:cNvPicPr preferRelativeResize="0"/>
          <p:nvPr/>
        </p:nvPicPr>
        <p:blipFill>
          <a:blip r:embed="rId3">
            <a:alphaModFix/>
          </a:blip>
          <a:stretch>
            <a:fillRect/>
          </a:stretch>
        </p:blipFill>
        <p:spPr>
          <a:xfrm>
            <a:off x="1131475" y="1325625"/>
            <a:ext cx="3055800" cy="3055800"/>
          </a:xfrm>
          <a:prstGeom prst="roundRect">
            <a:avLst>
              <a:gd fmla="val 16667" name="adj"/>
            </a:avLst>
          </a:prstGeom>
          <a:noFill/>
          <a:ln cap="flat" cmpd="sng" w="19050">
            <a:solidFill>
              <a:schemeClr val="dk2"/>
            </a:solidFill>
            <a:prstDash val="dot"/>
            <a:round/>
            <a:headEnd len="sm" w="sm" type="none"/>
            <a:tailEnd len="sm" w="sm" type="none"/>
          </a:ln>
        </p:spPr>
      </p:pic>
      <p:pic>
        <p:nvPicPr>
          <p:cNvPr id="210" name="Google Shape;210;p25"/>
          <p:cNvPicPr preferRelativeResize="0"/>
          <p:nvPr/>
        </p:nvPicPr>
        <p:blipFill>
          <a:blip r:embed="rId4">
            <a:alphaModFix/>
          </a:blip>
          <a:stretch>
            <a:fillRect/>
          </a:stretch>
        </p:blipFill>
        <p:spPr>
          <a:xfrm>
            <a:off x="4956727" y="1325625"/>
            <a:ext cx="3055800" cy="3055800"/>
          </a:xfrm>
          <a:prstGeom prst="roundRect">
            <a:avLst>
              <a:gd fmla="val 16667" name="adj"/>
            </a:avLst>
          </a:prstGeom>
          <a:noFill/>
          <a:ln cap="flat" cmpd="sng" w="19050">
            <a:solidFill>
              <a:schemeClr val="dk2"/>
            </a:solidFill>
            <a:prstDash val="dot"/>
            <a:round/>
            <a:headEnd len="sm" w="sm" type="none"/>
            <a:tailEnd len="sm" w="sm" type="none"/>
          </a:ln>
        </p:spPr>
      </p:pic>
      <p:sp>
        <p:nvSpPr>
          <p:cNvPr id="211" name="Google Shape;21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25"/>
          <p:cNvPicPr preferRelativeResize="0"/>
          <p:nvPr/>
        </p:nvPicPr>
        <p:blipFill>
          <a:blip r:embed="rId5">
            <a:alphaModFix/>
          </a:blip>
          <a:stretch>
            <a:fillRect/>
          </a:stretch>
        </p:blipFill>
        <p:spPr>
          <a:xfrm>
            <a:off x="7622525" y="4641469"/>
            <a:ext cx="1063850" cy="372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6"/>
          <p:cNvPicPr preferRelativeResize="0"/>
          <p:nvPr/>
        </p:nvPicPr>
        <p:blipFill>
          <a:blip r:embed="rId3">
            <a:alphaModFix/>
          </a:blip>
          <a:stretch>
            <a:fillRect/>
          </a:stretch>
        </p:blipFill>
        <p:spPr>
          <a:xfrm>
            <a:off x="2000250" y="0"/>
            <a:ext cx="5143500" cy="5143500"/>
          </a:xfrm>
          <a:prstGeom prst="rect">
            <a:avLst/>
          </a:prstGeom>
          <a:noFill/>
          <a:ln>
            <a:noFill/>
          </a:ln>
        </p:spPr>
      </p:pic>
      <p:sp>
        <p:nvSpPr>
          <p:cNvPr id="218" name="Google Shape;218;p26"/>
          <p:cNvSpPr txBox="1"/>
          <p:nvPr/>
        </p:nvSpPr>
        <p:spPr>
          <a:xfrm>
            <a:off x="457200" y="457200"/>
            <a:ext cx="8572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Digger Behaviour</a:t>
            </a:r>
            <a:r>
              <a:rPr b="1" lang="en" sz="2400">
                <a:latin typeface="Roboto"/>
                <a:ea typeface="Roboto"/>
                <a:cs typeface="Roboto"/>
                <a:sym typeface="Roboto"/>
              </a:rPr>
              <a:t> : GoUp or GoDown</a:t>
            </a:r>
            <a:endParaRPr b="1" sz="2400">
              <a:latin typeface="Roboto"/>
              <a:ea typeface="Roboto"/>
              <a:cs typeface="Roboto"/>
              <a:sym typeface="Roboto"/>
            </a:endParaRPr>
          </a:p>
        </p:txBody>
      </p:sp>
      <p:sp>
        <p:nvSpPr>
          <p:cNvPr id="219" name="Google Shape;219;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26"/>
          <p:cNvPicPr preferRelativeResize="0"/>
          <p:nvPr/>
        </p:nvPicPr>
        <p:blipFill>
          <a:blip r:embed="rId4">
            <a:alphaModFix/>
          </a:blip>
          <a:stretch>
            <a:fillRect/>
          </a:stretch>
        </p:blipFill>
        <p:spPr>
          <a:xfrm>
            <a:off x="7622525" y="4641469"/>
            <a:ext cx="1063850" cy="372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Digger Behaviour </a:t>
            </a:r>
            <a:r>
              <a:rPr b="1" lang="en" sz="2400">
                <a:latin typeface="Roboto"/>
                <a:ea typeface="Roboto"/>
                <a:cs typeface="Roboto"/>
                <a:sym typeface="Roboto"/>
              </a:rPr>
              <a:t>: Piling &amp; Digging</a:t>
            </a:r>
            <a:endParaRPr b="1" sz="2400">
              <a:latin typeface="Roboto"/>
              <a:ea typeface="Roboto"/>
              <a:cs typeface="Roboto"/>
              <a:sym typeface="Roboto"/>
            </a:endParaRPr>
          </a:p>
        </p:txBody>
      </p:sp>
      <p:pic>
        <p:nvPicPr>
          <p:cNvPr id="226" name="Google Shape;226;p27"/>
          <p:cNvPicPr preferRelativeResize="0"/>
          <p:nvPr/>
        </p:nvPicPr>
        <p:blipFill rotWithShape="1">
          <a:blip r:embed="rId3">
            <a:alphaModFix/>
          </a:blip>
          <a:srcRect b="0" l="14804" r="13051" t="4003"/>
          <a:stretch/>
        </p:blipFill>
        <p:spPr>
          <a:xfrm>
            <a:off x="407750" y="1450298"/>
            <a:ext cx="3706035" cy="2773936"/>
          </a:xfrm>
          <a:prstGeom prst="rect">
            <a:avLst/>
          </a:prstGeom>
          <a:noFill/>
          <a:ln>
            <a:noFill/>
          </a:ln>
        </p:spPr>
      </p:pic>
      <p:pic>
        <p:nvPicPr>
          <p:cNvPr id="227" name="Google Shape;227;p27"/>
          <p:cNvPicPr preferRelativeResize="0"/>
          <p:nvPr/>
        </p:nvPicPr>
        <p:blipFill rotWithShape="1">
          <a:blip r:embed="rId4">
            <a:alphaModFix/>
          </a:blip>
          <a:srcRect b="0" l="16022" r="12954" t="4067"/>
          <a:stretch/>
        </p:blipFill>
        <p:spPr>
          <a:xfrm>
            <a:off x="4794800" y="1450298"/>
            <a:ext cx="3706035" cy="2773936"/>
          </a:xfrm>
          <a:prstGeom prst="rect">
            <a:avLst/>
          </a:prstGeom>
          <a:noFill/>
          <a:ln>
            <a:noFill/>
          </a:ln>
        </p:spPr>
      </p:pic>
      <p:sp>
        <p:nvSpPr>
          <p:cNvPr id="228" name="Google Shape;22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9" name="Google Shape;229;p27"/>
          <p:cNvPicPr preferRelativeResize="0"/>
          <p:nvPr/>
        </p:nvPicPr>
        <p:blipFill>
          <a:blip r:embed="rId5">
            <a:alphaModFix/>
          </a:blip>
          <a:stretch>
            <a:fillRect/>
          </a:stretch>
        </p:blipFill>
        <p:spPr>
          <a:xfrm>
            <a:off x="7641575" y="4673856"/>
            <a:ext cx="1063850" cy="372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28"/>
          <p:cNvPicPr preferRelativeResize="0"/>
          <p:nvPr/>
        </p:nvPicPr>
        <p:blipFill>
          <a:blip r:embed="rId3">
            <a:alphaModFix/>
          </a:blip>
          <a:stretch>
            <a:fillRect/>
          </a:stretch>
        </p:blipFill>
        <p:spPr>
          <a:xfrm>
            <a:off x="4667250" y="1011300"/>
            <a:ext cx="3579525" cy="3579525"/>
          </a:xfrm>
          <a:prstGeom prst="rect">
            <a:avLst/>
          </a:prstGeom>
          <a:noFill/>
          <a:ln>
            <a:noFill/>
          </a:ln>
        </p:spPr>
      </p:pic>
      <p:pic>
        <p:nvPicPr>
          <p:cNvPr id="235" name="Google Shape;235;p28"/>
          <p:cNvPicPr preferRelativeResize="0"/>
          <p:nvPr/>
        </p:nvPicPr>
        <p:blipFill>
          <a:blip r:embed="rId4">
            <a:alphaModFix/>
          </a:blip>
          <a:stretch>
            <a:fillRect/>
          </a:stretch>
        </p:blipFill>
        <p:spPr>
          <a:xfrm>
            <a:off x="1605513" y="3990978"/>
            <a:ext cx="1137676" cy="695325"/>
          </a:xfrm>
          <a:prstGeom prst="rect">
            <a:avLst/>
          </a:prstGeom>
          <a:noFill/>
          <a:ln>
            <a:noFill/>
          </a:ln>
        </p:spPr>
      </p:pic>
      <p:sp>
        <p:nvSpPr>
          <p:cNvPr id="236" name="Google Shape;236;p28"/>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Digger Behaviour </a:t>
            </a:r>
            <a:r>
              <a:rPr b="1" lang="en" sz="2400">
                <a:latin typeface="Roboto"/>
                <a:ea typeface="Roboto"/>
                <a:cs typeface="Roboto"/>
                <a:sym typeface="Roboto"/>
              </a:rPr>
              <a:t>: Bot Break</a:t>
            </a:r>
            <a:endParaRPr b="1" sz="2400">
              <a:latin typeface="Roboto"/>
              <a:ea typeface="Roboto"/>
              <a:cs typeface="Roboto"/>
              <a:sym typeface="Roboto"/>
            </a:endParaRPr>
          </a:p>
        </p:txBody>
      </p:sp>
      <p:sp>
        <p:nvSpPr>
          <p:cNvPr id="237" name="Google Shape;237;p28"/>
          <p:cNvSpPr txBox="1"/>
          <p:nvPr/>
        </p:nvSpPr>
        <p:spPr>
          <a:xfrm>
            <a:off x="457200" y="1720200"/>
            <a:ext cx="2390700" cy="11082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Bot break if:</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Bot Velocity == 0;</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Bot.Position.Z == iDigLimit;</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Bot.Position.Z == iPileLimit;</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
        <p:nvSpPr>
          <p:cNvPr id="238" name="Google Shape;238;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9" name="Google Shape;239;p28"/>
          <p:cNvPicPr preferRelativeResize="0"/>
          <p:nvPr/>
        </p:nvPicPr>
        <p:blipFill>
          <a:blip r:embed="rId5">
            <a:alphaModFix/>
          </a:blip>
          <a:stretch>
            <a:fillRect/>
          </a:stretch>
        </p:blipFill>
        <p:spPr>
          <a:xfrm>
            <a:off x="7641575" y="4673856"/>
            <a:ext cx="1063850" cy="372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9"/>
          <p:cNvPicPr preferRelativeResize="0"/>
          <p:nvPr/>
        </p:nvPicPr>
        <p:blipFill>
          <a:blip r:embed="rId3">
            <a:alphaModFix/>
          </a:blip>
          <a:stretch>
            <a:fillRect/>
          </a:stretch>
        </p:blipFill>
        <p:spPr>
          <a:xfrm>
            <a:off x="4667250" y="1011300"/>
            <a:ext cx="3588925" cy="3588925"/>
          </a:xfrm>
          <a:prstGeom prst="rect">
            <a:avLst/>
          </a:prstGeom>
          <a:noFill/>
          <a:ln>
            <a:noFill/>
          </a:ln>
        </p:spPr>
      </p:pic>
      <p:pic>
        <p:nvPicPr>
          <p:cNvPr id="245" name="Google Shape;245;p29"/>
          <p:cNvPicPr preferRelativeResize="0"/>
          <p:nvPr/>
        </p:nvPicPr>
        <p:blipFill>
          <a:blip r:embed="rId4">
            <a:alphaModFix/>
          </a:blip>
          <a:stretch>
            <a:fillRect/>
          </a:stretch>
        </p:blipFill>
        <p:spPr>
          <a:xfrm>
            <a:off x="1618625" y="3921100"/>
            <a:ext cx="1124575" cy="765200"/>
          </a:xfrm>
          <a:prstGeom prst="rect">
            <a:avLst/>
          </a:prstGeom>
          <a:noFill/>
          <a:ln>
            <a:noFill/>
          </a:ln>
        </p:spPr>
      </p:pic>
      <p:sp>
        <p:nvSpPr>
          <p:cNvPr id="246" name="Google Shape;246;p29"/>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Digger Behaviour </a:t>
            </a:r>
            <a:r>
              <a:rPr b="1" lang="en" sz="2400">
                <a:latin typeface="Roboto"/>
                <a:ea typeface="Roboto"/>
                <a:cs typeface="Roboto"/>
                <a:sym typeface="Roboto"/>
              </a:rPr>
              <a:t>: Generate New Bot</a:t>
            </a:r>
            <a:endParaRPr b="1" sz="2400">
              <a:latin typeface="Roboto"/>
              <a:ea typeface="Roboto"/>
              <a:cs typeface="Roboto"/>
              <a:sym typeface="Roboto"/>
            </a:endParaRPr>
          </a:p>
        </p:txBody>
      </p:sp>
      <p:sp>
        <p:nvSpPr>
          <p:cNvPr id="247" name="Google Shape;247;p29"/>
          <p:cNvSpPr txBox="1"/>
          <p:nvPr/>
        </p:nvSpPr>
        <p:spPr>
          <a:xfrm>
            <a:off x="457200" y="1720200"/>
            <a:ext cx="2970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When Number of Bots &lt; minBot number</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Generate Bot at Location iPoint</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With i</a:t>
            </a:r>
            <a:r>
              <a:rPr lang="en" sz="1200">
                <a:latin typeface="Roboto"/>
                <a:ea typeface="Roboto"/>
                <a:cs typeface="Roboto"/>
                <a:sym typeface="Roboto"/>
              </a:rPr>
              <a:t>Probability</a:t>
            </a:r>
            <a:r>
              <a:rPr lang="en" sz="1200">
                <a:latin typeface="Roboto"/>
                <a:ea typeface="Roboto"/>
                <a:cs typeface="Roboto"/>
                <a:sym typeface="Roboto"/>
              </a:rPr>
              <a:t>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
        <p:nvSpPr>
          <p:cNvPr id="248" name="Google Shape;24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49" name="Google Shape;249;p29"/>
          <p:cNvPicPr preferRelativeResize="0"/>
          <p:nvPr/>
        </p:nvPicPr>
        <p:blipFill>
          <a:blip r:embed="rId5">
            <a:alphaModFix/>
          </a:blip>
          <a:stretch>
            <a:fillRect/>
          </a:stretch>
        </p:blipFill>
        <p:spPr>
          <a:xfrm>
            <a:off x="7641575" y="4673856"/>
            <a:ext cx="1063850" cy="372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30"/>
          <p:cNvPicPr preferRelativeResize="0"/>
          <p:nvPr/>
        </p:nvPicPr>
        <p:blipFill rotWithShape="1">
          <a:blip r:embed="rId3">
            <a:alphaModFix/>
          </a:blip>
          <a:srcRect b="0" l="0" r="0" t="24789"/>
          <a:stretch/>
        </p:blipFill>
        <p:spPr>
          <a:xfrm>
            <a:off x="1877238" y="1090125"/>
            <a:ext cx="5389525" cy="4053375"/>
          </a:xfrm>
          <a:prstGeom prst="rect">
            <a:avLst/>
          </a:prstGeom>
          <a:noFill/>
          <a:ln>
            <a:noFill/>
          </a:ln>
        </p:spPr>
      </p:pic>
      <p:sp>
        <p:nvSpPr>
          <p:cNvPr id="255" name="Google Shape;25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6" name="Google Shape;256;p30"/>
          <p:cNvPicPr preferRelativeResize="0"/>
          <p:nvPr/>
        </p:nvPicPr>
        <p:blipFill>
          <a:blip r:embed="rId4">
            <a:alphaModFix/>
          </a:blip>
          <a:stretch>
            <a:fillRect/>
          </a:stretch>
        </p:blipFill>
        <p:spPr>
          <a:xfrm>
            <a:off x="7622525" y="4641469"/>
            <a:ext cx="1063850" cy="372325"/>
          </a:xfrm>
          <a:prstGeom prst="rect">
            <a:avLst/>
          </a:prstGeom>
          <a:noFill/>
          <a:ln>
            <a:noFill/>
          </a:ln>
        </p:spPr>
      </p:pic>
      <p:sp>
        <p:nvSpPr>
          <p:cNvPr id="257" name="Google Shape;257;p30"/>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Combined Behavior</a:t>
            </a:r>
            <a:endParaRPr b="1" sz="24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1"/>
          <p:cNvPicPr preferRelativeResize="0"/>
          <p:nvPr/>
        </p:nvPicPr>
        <p:blipFill rotWithShape="1">
          <a:blip r:embed="rId3">
            <a:alphaModFix/>
          </a:blip>
          <a:srcRect b="0" l="23918" r="27467" t="0"/>
          <a:stretch/>
        </p:blipFill>
        <p:spPr>
          <a:xfrm>
            <a:off x="196975" y="723900"/>
            <a:ext cx="4297200" cy="4419600"/>
          </a:xfrm>
          <a:prstGeom prst="rect">
            <a:avLst/>
          </a:prstGeom>
          <a:noFill/>
          <a:ln>
            <a:noFill/>
          </a:ln>
        </p:spPr>
      </p:pic>
      <p:pic>
        <p:nvPicPr>
          <p:cNvPr id="263" name="Google Shape;263;p31"/>
          <p:cNvPicPr preferRelativeResize="0"/>
          <p:nvPr/>
        </p:nvPicPr>
        <p:blipFill rotWithShape="1">
          <a:blip r:embed="rId4">
            <a:alphaModFix/>
          </a:blip>
          <a:srcRect b="0" l="27501" r="25504" t="0"/>
          <a:stretch/>
        </p:blipFill>
        <p:spPr>
          <a:xfrm>
            <a:off x="4669275" y="571500"/>
            <a:ext cx="4297200" cy="4572000"/>
          </a:xfrm>
          <a:prstGeom prst="rect">
            <a:avLst/>
          </a:prstGeom>
          <a:noFill/>
          <a:ln>
            <a:noFill/>
          </a:ln>
        </p:spPr>
      </p:pic>
      <p:sp>
        <p:nvSpPr>
          <p:cNvPr id="264" name="Google Shape;264;p31"/>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Agent Count</a:t>
            </a:r>
            <a:r>
              <a:rPr b="1" lang="en" sz="2400">
                <a:latin typeface="Roboto"/>
                <a:ea typeface="Roboto"/>
                <a:cs typeface="Roboto"/>
                <a:sym typeface="Roboto"/>
              </a:rPr>
              <a:t> : 60</a:t>
            </a:r>
            <a:endParaRPr b="1" sz="2400">
              <a:latin typeface="Roboto"/>
              <a:ea typeface="Roboto"/>
              <a:cs typeface="Roboto"/>
              <a:sym typeface="Roboto"/>
            </a:endParaRPr>
          </a:p>
        </p:txBody>
      </p:sp>
      <p:sp>
        <p:nvSpPr>
          <p:cNvPr id="265" name="Google Shape;26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66" name="Google Shape;266;p31"/>
          <p:cNvPicPr preferRelativeResize="0"/>
          <p:nvPr/>
        </p:nvPicPr>
        <p:blipFill>
          <a:blip r:embed="rId5">
            <a:alphaModFix/>
          </a:blip>
          <a:stretch>
            <a:fillRect/>
          </a:stretch>
        </p:blipFill>
        <p:spPr>
          <a:xfrm>
            <a:off x="7641575" y="4673856"/>
            <a:ext cx="1063850" cy="372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 name="Shape 62"/>
        <p:cNvGrpSpPr/>
        <p:nvPr/>
      </p:nvGrpSpPr>
      <p:grpSpPr>
        <a:xfrm>
          <a:off x="0" y="0"/>
          <a:ext cx="0" cy="0"/>
          <a:chOff x="0" y="0"/>
          <a:chExt cx="0" cy="0"/>
        </a:xfrm>
      </p:grpSpPr>
      <p:pic>
        <p:nvPicPr>
          <p:cNvPr id="63" name="Google Shape;63;p14"/>
          <p:cNvPicPr preferRelativeResize="0"/>
          <p:nvPr/>
        </p:nvPicPr>
        <p:blipFill>
          <a:blip r:embed="rId3">
            <a:alphaModFix/>
          </a:blip>
          <a:stretch>
            <a:fillRect/>
          </a:stretch>
        </p:blipFill>
        <p:spPr>
          <a:xfrm>
            <a:off x="7641575" y="4673856"/>
            <a:ext cx="1063850" cy="372325"/>
          </a:xfrm>
          <a:prstGeom prst="rect">
            <a:avLst/>
          </a:prstGeom>
          <a:noFill/>
          <a:ln>
            <a:noFill/>
          </a:ln>
        </p:spPr>
      </p:pic>
      <p:sp>
        <p:nvSpPr>
          <p:cNvPr id="64" name="Google Shape;64;p14"/>
          <p:cNvSpPr txBox="1"/>
          <p:nvPr/>
        </p:nvSpPr>
        <p:spPr>
          <a:xfrm>
            <a:off x="1804350" y="1263600"/>
            <a:ext cx="5535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Light"/>
                <a:ea typeface="Roboto Light"/>
                <a:cs typeface="Roboto Light"/>
                <a:sym typeface="Roboto Light"/>
              </a:rPr>
              <a:t>PROPOSAL</a:t>
            </a:r>
            <a:endParaRPr sz="1200">
              <a:latin typeface="Roboto Light"/>
              <a:ea typeface="Roboto Light"/>
              <a:cs typeface="Roboto Light"/>
              <a:sym typeface="Roboto Light"/>
            </a:endParaRPr>
          </a:p>
        </p:txBody>
      </p:sp>
      <p:sp>
        <p:nvSpPr>
          <p:cNvPr id="65" name="Google Shape;65;p14"/>
          <p:cNvSpPr txBox="1"/>
          <p:nvPr/>
        </p:nvSpPr>
        <p:spPr>
          <a:xfrm>
            <a:off x="0" y="4835688"/>
            <a:ext cx="7869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Light"/>
                <a:ea typeface="Roboto Light"/>
                <a:cs typeface="Roboto Light"/>
                <a:sym typeface="Roboto Light"/>
              </a:rPr>
              <a:t>Source: https://towardsdatascience.com/lidar-point-cloud-based-3d-object-detection-implementation-with-colab-part-1-of-2-e3999ea8fdd4</a:t>
            </a:r>
            <a:endParaRPr sz="800">
              <a:latin typeface="Roboto Light"/>
              <a:ea typeface="Roboto Light"/>
              <a:cs typeface="Roboto Light"/>
              <a:sym typeface="Roboto Light"/>
            </a:endParaRPr>
          </a:p>
        </p:txBody>
      </p:sp>
      <p:sp>
        <p:nvSpPr>
          <p:cNvPr id="66" name="Google Shape;66;p14"/>
          <p:cNvSpPr txBox="1"/>
          <p:nvPr/>
        </p:nvSpPr>
        <p:spPr>
          <a:xfrm>
            <a:off x="2057700" y="1632900"/>
            <a:ext cx="5028600" cy="204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100">
                <a:latin typeface="Roboto Light"/>
                <a:ea typeface="Roboto Light"/>
                <a:cs typeface="Roboto Light"/>
                <a:sym typeface="Roboto Light"/>
              </a:rPr>
              <a:t>Site preparation and earth relocation is proposed as a viable application for autonomous robotics, given its relative simplicity in relation to other types of construction tasks.</a:t>
            </a:r>
            <a:endParaRPr sz="1100">
              <a:latin typeface="Roboto Light"/>
              <a:ea typeface="Roboto Light"/>
              <a:cs typeface="Roboto Light"/>
              <a:sym typeface="Roboto Light"/>
            </a:endParaRPr>
          </a:p>
          <a:p>
            <a:pPr indent="0" lvl="0" marL="0" rtl="0" algn="just">
              <a:spcBef>
                <a:spcPts val="0"/>
              </a:spcBef>
              <a:spcAft>
                <a:spcPts val="0"/>
              </a:spcAft>
              <a:buNone/>
            </a:pPr>
            <a:r>
              <a:t/>
            </a:r>
            <a:endParaRPr sz="1100">
              <a:latin typeface="Roboto Light"/>
              <a:ea typeface="Roboto Light"/>
              <a:cs typeface="Roboto Light"/>
              <a:sym typeface="Roboto Light"/>
            </a:endParaRPr>
          </a:p>
          <a:p>
            <a:pPr indent="0" lvl="0" marL="0" rtl="0" algn="just">
              <a:spcBef>
                <a:spcPts val="0"/>
              </a:spcBef>
              <a:spcAft>
                <a:spcPts val="0"/>
              </a:spcAft>
              <a:buNone/>
            </a:pPr>
            <a:r>
              <a:rPr lang="en" sz="1100">
                <a:solidFill>
                  <a:schemeClr val="dk1"/>
                </a:solidFill>
                <a:latin typeface="Roboto Light"/>
                <a:ea typeface="Roboto Light"/>
                <a:cs typeface="Roboto Light"/>
                <a:sym typeface="Roboto Light"/>
              </a:rPr>
              <a:t>We envision a system that works with environmental </a:t>
            </a:r>
            <a:r>
              <a:rPr lang="en" sz="1100">
                <a:latin typeface="Roboto Light"/>
                <a:ea typeface="Roboto Light"/>
                <a:cs typeface="Roboto Light"/>
                <a:sym typeface="Roboto Light"/>
              </a:rPr>
              <a:t>perception, </a:t>
            </a:r>
            <a:r>
              <a:rPr lang="en" sz="1100">
                <a:latin typeface="Roboto Light"/>
                <a:ea typeface="Roboto Light"/>
                <a:cs typeface="Roboto Light"/>
                <a:sym typeface="Roboto Light"/>
              </a:rPr>
              <a:t>which is key for a safe deployment of autonomous </a:t>
            </a:r>
            <a:r>
              <a:rPr lang="en" sz="1100">
                <a:latin typeface="Roboto Light"/>
                <a:ea typeface="Roboto Light"/>
                <a:cs typeface="Roboto Light"/>
                <a:sym typeface="Roboto Light"/>
              </a:rPr>
              <a:t> </a:t>
            </a:r>
            <a:r>
              <a:rPr lang="en" sz="1100">
                <a:latin typeface="Roboto Light"/>
                <a:ea typeface="Roboto Light"/>
                <a:cs typeface="Roboto Light"/>
                <a:sym typeface="Roboto Light"/>
              </a:rPr>
              <a:t>robotics.</a:t>
            </a:r>
            <a:endParaRPr sz="1100">
              <a:latin typeface="Roboto Light"/>
              <a:ea typeface="Roboto Light"/>
              <a:cs typeface="Roboto Light"/>
              <a:sym typeface="Roboto Light"/>
            </a:endParaRPr>
          </a:p>
          <a:p>
            <a:pPr indent="0" lvl="0" marL="0" rtl="0" algn="just">
              <a:spcBef>
                <a:spcPts val="0"/>
              </a:spcBef>
              <a:spcAft>
                <a:spcPts val="0"/>
              </a:spcAft>
              <a:buNone/>
            </a:pPr>
            <a:r>
              <a:t/>
            </a:r>
            <a:endParaRPr sz="1100">
              <a:latin typeface="Roboto Light"/>
              <a:ea typeface="Roboto Light"/>
              <a:cs typeface="Roboto Light"/>
              <a:sym typeface="Roboto Light"/>
            </a:endParaRPr>
          </a:p>
          <a:p>
            <a:pPr indent="0" lvl="0" marL="0" rtl="0" algn="just">
              <a:spcBef>
                <a:spcPts val="0"/>
              </a:spcBef>
              <a:spcAft>
                <a:spcPts val="0"/>
              </a:spcAft>
              <a:buNone/>
            </a:pPr>
            <a:r>
              <a:rPr lang="en" sz="1100">
                <a:latin typeface="Roboto Light"/>
                <a:ea typeface="Roboto Light"/>
                <a:cs typeface="Roboto Light"/>
                <a:sym typeface="Roboto Light"/>
              </a:rPr>
              <a:t>This has a fundament in the availability of state-of-art sensors in the industry, which offer the possibility of perceiving 360 degree views (eg. camera, RADAR &amp; LiDar), as well as object detector algorithms such as Voxel Net (Apple Inc.) for processing clouds of points with lower computational cost.</a:t>
            </a:r>
            <a:endParaRPr sz="1100">
              <a:latin typeface="Roboto Light"/>
              <a:ea typeface="Roboto Light"/>
              <a:cs typeface="Roboto Light"/>
              <a:sym typeface="Roboto Light"/>
            </a:endParaRPr>
          </a:p>
        </p:txBody>
      </p:sp>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2"/>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Agent Count : 100</a:t>
            </a:r>
            <a:endParaRPr b="1" sz="2400">
              <a:latin typeface="Roboto"/>
              <a:ea typeface="Roboto"/>
              <a:cs typeface="Roboto"/>
              <a:sym typeface="Roboto"/>
            </a:endParaRPr>
          </a:p>
        </p:txBody>
      </p:sp>
      <p:pic>
        <p:nvPicPr>
          <p:cNvPr id="272" name="Google Shape;272;p32"/>
          <p:cNvPicPr preferRelativeResize="0"/>
          <p:nvPr/>
        </p:nvPicPr>
        <p:blipFill rotWithShape="1">
          <a:blip r:embed="rId3">
            <a:alphaModFix/>
          </a:blip>
          <a:srcRect b="0" l="28832" r="28615" t="9673"/>
          <a:stretch/>
        </p:blipFill>
        <p:spPr>
          <a:xfrm>
            <a:off x="628425" y="1150950"/>
            <a:ext cx="3756451" cy="3987276"/>
          </a:xfrm>
          <a:prstGeom prst="rect">
            <a:avLst/>
          </a:prstGeom>
          <a:noFill/>
          <a:ln>
            <a:noFill/>
          </a:ln>
        </p:spPr>
      </p:pic>
      <p:pic>
        <p:nvPicPr>
          <p:cNvPr id="273" name="Google Shape;273;p32"/>
          <p:cNvPicPr preferRelativeResize="0"/>
          <p:nvPr/>
        </p:nvPicPr>
        <p:blipFill rotWithShape="1">
          <a:blip r:embed="rId4">
            <a:alphaModFix/>
          </a:blip>
          <a:srcRect b="0" l="28746" r="28703" t="0"/>
          <a:stretch/>
        </p:blipFill>
        <p:spPr>
          <a:xfrm>
            <a:off x="4780300" y="571500"/>
            <a:ext cx="3890626" cy="4572000"/>
          </a:xfrm>
          <a:prstGeom prst="rect">
            <a:avLst/>
          </a:prstGeom>
          <a:noFill/>
          <a:ln>
            <a:noFill/>
          </a:ln>
        </p:spPr>
      </p:pic>
      <p:sp>
        <p:nvSpPr>
          <p:cNvPr id="274" name="Google Shape;27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5" name="Google Shape;275;p32"/>
          <p:cNvPicPr preferRelativeResize="0"/>
          <p:nvPr/>
        </p:nvPicPr>
        <p:blipFill>
          <a:blip r:embed="rId5">
            <a:alphaModFix/>
          </a:blip>
          <a:stretch>
            <a:fillRect/>
          </a:stretch>
        </p:blipFill>
        <p:spPr>
          <a:xfrm>
            <a:off x="7641575" y="4673856"/>
            <a:ext cx="1063850" cy="37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3"/>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Future Developments</a:t>
            </a:r>
            <a:endParaRPr b="1" sz="2400">
              <a:latin typeface="Roboto"/>
              <a:ea typeface="Roboto"/>
              <a:cs typeface="Roboto"/>
              <a:sym typeface="Roboto"/>
            </a:endParaRPr>
          </a:p>
        </p:txBody>
      </p:sp>
      <p:sp>
        <p:nvSpPr>
          <p:cNvPr id="281" name="Google Shape;281;p33"/>
          <p:cNvSpPr txBox="1"/>
          <p:nvPr/>
        </p:nvSpPr>
        <p:spPr>
          <a:xfrm>
            <a:off x="457200" y="1156925"/>
            <a:ext cx="7439700" cy="2586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Roboto"/>
              <a:buChar char="●"/>
            </a:pPr>
            <a:r>
              <a:rPr lang="en" sz="1200">
                <a:latin typeface="Roboto"/>
                <a:ea typeface="Roboto"/>
                <a:cs typeface="Roboto"/>
                <a:sym typeface="Roboto"/>
              </a:rPr>
              <a:t>Adding battery count</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Adding a charging station agent</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Mid-term point cloud memory of highest and lowest points to avoid stucking</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System Evaluation</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Negotiation between agents for lowest and highest points to avoid stucking</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Accurate measurement of material</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 sz="1200">
                <a:latin typeface="Roboto"/>
                <a:ea typeface="Roboto"/>
                <a:cs typeface="Roboto"/>
                <a:sym typeface="Roboto"/>
              </a:rPr>
              <a:t>Various granulate behaviors on the environment (sliding, </a:t>
            </a:r>
            <a:r>
              <a:rPr lang="en" sz="1200">
                <a:latin typeface="Roboto"/>
                <a:ea typeface="Roboto"/>
                <a:cs typeface="Roboto"/>
                <a:sym typeface="Roboto"/>
              </a:rPr>
              <a:t>erosion)</a:t>
            </a:r>
            <a:endParaRPr sz="1200">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Correlations and SOO to determine the set of agent behaviour parameters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Simulating individual capacity</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What happens when each robot has its own processing unit and response speed?</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
        <p:nvSpPr>
          <p:cNvPr id="282" name="Google Shape;28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83" name="Google Shape;283;p33"/>
          <p:cNvPicPr preferRelativeResize="0"/>
          <p:nvPr/>
        </p:nvPicPr>
        <p:blipFill>
          <a:blip r:embed="rId3">
            <a:alphaModFix/>
          </a:blip>
          <a:stretch>
            <a:fillRect/>
          </a:stretch>
        </p:blipFill>
        <p:spPr>
          <a:xfrm>
            <a:off x="7647650" y="4673869"/>
            <a:ext cx="1063850" cy="372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7622525" y="4641469"/>
            <a:ext cx="1063850" cy="372325"/>
          </a:xfrm>
          <a:prstGeom prst="rect">
            <a:avLst/>
          </a:prstGeom>
          <a:noFill/>
          <a:ln>
            <a:noFill/>
          </a:ln>
        </p:spPr>
      </p:pic>
      <p:sp>
        <p:nvSpPr>
          <p:cNvPr id="73" name="Google Shape;73;p15"/>
          <p:cNvSpPr txBox="1"/>
          <p:nvPr/>
        </p:nvSpPr>
        <p:spPr>
          <a:xfrm>
            <a:off x="0" y="4324638"/>
            <a:ext cx="7869600" cy="723300"/>
          </a:xfrm>
          <a:prstGeom prst="rect">
            <a:avLst/>
          </a:prstGeom>
          <a:noFill/>
          <a:ln>
            <a:noFill/>
          </a:ln>
        </p:spPr>
        <p:txBody>
          <a:bodyPr anchorCtr="0" anchor="t" bIns="91425" lIns="91425" spcFirstLastPara="1" rIns="91425" wrap="square" tIns="91425">
            <a:spAutoFit/>
          </a:bodyPr>
          <a:lstStyle/>
          <a:p>
            <a:pPr indent="-273050" lvl="0" marL="457200" rtl="0" algn="l">
              <a:spcBef>
                <a:spcPts val="0"/>
              </a:spcBef>
              <a:spcAft>
                <a:spcPts val="0"/>
              </a:spcAft>
              <a:buSzPts val="700"/>
              <a:buFont typeface="Roboto Light"/>
              <a:buAutoNum type="arabicPeriod"/>
            </a:pPr>
            <a:r>
              <a:rPr lang="en" sz="700">
                <a:latin typeface="Roboto Light"/>
                <a:ea typeface="Roboto Light"/>
                <a:cs typeface="Roboto Light"/>
                <a:sym typeface="Roboto Light"/>
              </a:rPr>
              <a:t>Source: LiDAR point-cloud based 3D object detection implementation with colab {Part-1 of 2}, </a:t>
            </a:r>
            <a:r>
              <a:rPr lang="en" sz="700" u="sng">
                <a:solidFill>
                  <a:schemeClr val="accent5"/>
                </a:solidFill>
                <a:latin typeface="Roboto Light"/>
                <a:ea typeface="Roboto Light"/>
                <a:cs typeface="Roboto Light"/>
                <a:sym typeface="Roboto Light"/>
                <a:hlinkClick r:id="rId4">
                  <a:extLst>
                    <a:ext uri="{A12FA001-AC4F-418D-AE19-62706E023703}">
                      <ahyp:hlinkClr val="tx"/>
                    </a:ext>
                  </a:extLst>
                </a:hlinkClick>
              </a:rPr>
              <a:t>https://towardsdatascience.com/lidar-point-cloud-based-3d-object-detection-implementation-with-colab-part-1-of-2-e3999ea8fdd4</a:t>
            </a:r>
            <a:endParaRPr sz="700">
              <a:latin typeface="Roboto Light"/>
              <a:ea typeface="Roboto Light"/>
              <a:cs typeface="Roboto Light"/>
              <a:sym typeface="Roboto Light"/>
            </a:endParaRPr>
          </a:p>
          <a:p>
            <a:pPr indent="0" lvl="0" marL="0" rtl="0" algn="l">
              <a:spcBef>
                <a:spcPts val="0"/>
              </a:spcBef>
              <a:spcAft>
                <a:spcPts val="0"/>
              </a:spcAft>
              <a:buNone/>
            </a:pPr>
            <a:r>
              <a:t/>
            </a:r>
            <a:endParaRPr sz="700">
              <a:latin typeface="Roboto Light"/>
              <a:ea typeface="Roboto Light"/>
              <a:cs typeface="Roboto Light"/>
              <a:sym typeface="Roboto Light"/>
            </a:endParaRPr>
          </a:p>
          <a:p>
            <a:pPr indent="-273050" lvl="0" marL="457200" rtl="0" algn="l">
              <a:spcBef>
                <a:spcPts val="0"/>
              </a:spcBef>
              <a:spcAft>
                <a:spcPts val="0"/>
              </a:spcAft>
              <a:buSzPts val="700"/>
              <a:buFont typeface="Roboto Light"/>
              <a:buAutoNum type="arabicPeriod"/>
            </a:pPr>
            <a:r>
              <a:rPr lang="en" sz="700">
                <a:latin typeface="Roboto Light"/>
                <a:ea typeface="Roboto Light"/>
                <a:cs typeface="Roboto Light"/>
                <a:sym typeface="Roboto Light"/>
              </a:rPr>
              <a:t>Source:, Charlie Rides the Elevator-Integrating Vision, Navigation and Manipulation Towards Multi-Floor Robot Locomotion </a:t>
            </a:r>
            <a:r>
              <a:rPr lang="en" sz="700">
                <a:latin typeface="Roboto Light"/>
                <a:ea typeface="Roboto Light"/>
                <a:cs typeface="Roboto Light"/>
                <a:sym typeface="Roboto Light"/>
              </a:rPr>
              <a:t>h</a:t>
            </a:r>
            <a:r>
              <a:rPr lang="en" sz="700">
                <a:latin typeface="Roboto Light"/>
                <a:ea typeface="Roboto Light"/>
                <a:cs typeface="Roboto Light"/>
                <a:sym typeface="Roboto Light"/>
              </a:rPr>
              <a:t>ttps://www.researchgate.net/figure/Visualization-of-the-robot-perceiving-3-D-point-clouds-through-various-sensors-Note-that_fig4_260730457</a:t>
            </a:r>
            <a:endParaRPr sz="700">
              <a:latin typeface="Roboto Light"/>
              <a:ea typeface="Roboto Light"/>
              <a:cs typeface="Roboto Light"/>
              <a:sym typeface="Roboto Light"/>
            </a:endParaRPr>
          </a:p>
        </p:txBody>
      </p:sp>
      <p:pic>
        <p:nvPicPr>
          <p:cNvPr id="74" name="Google Shape;74;p15"/>
          <p:cNvPicPr preferRelativeResize="0"/>
          <p:nvPr/>
        </p:nvPicPr>
        <p:blipFill rotWithShape="1">
          <a:blip r:embed="rId5">
            <a:alphaModFix/>
          </a:blip>
          <a:srcRect b="0" l="0" r="0" t="4452"/>
          <a:stretch/>
        </p:blipFill>
        <p:spPr>
          <a:xfrm>
            <a:off x="4680258" y="1503404"/>
            <a:ext cx="3800754" cy="2136697"/>
          </a:xfrm>
          <a:prstGeom prst="rect">
            <a:avLst/>
          </a:prstGeom>
          <a:noFill/>
          <a:ln>
            <a:noFill/>
          </a:ln>
        </p:spPr>
      </p:pic>
      <p:pic>
        <p:nvPicPr>
          <p:cNvPr id="75" name="Google Shape;75;p15"/>
          <p:cNvPicPr preferRelativeResize="0"/>
          <p:nvPr/>
        </p:nvPicPr>
        <p:blipFill rotWithShape="1">
          <a:blip r:embed="rId6">
            <a:alphaModFix/>
          </a:blip>
          <a:srcRect b="0" l="34246" r="33221" t="0"/>
          <a:stretch/>
        </p:blipFill>
        <p:spPr>
          <a:xfrm>
            <a:off x="662988" y="1503401"/>
            <a:ext cx="2030429" cy="2136700"/>
          </a:xfrm>
          <a:prstGeom prst="rect">
            <a:avLst/>
          </a:prstGeom>
          <a:noFill/>
          <a:ln>
            <a:noFill/>
          </a:ln>
        </p:spPr>
      </p:pic>
      <p:pic>
        <p:nvPicPr>
          <p:cNvPr id="76" name="Google Shape;76;p15"/>
          <p:cNvPicPr preferRelativeResize="0"/>
          <p:nvPr/>
        </p:nvPicPr>
        <p:blipFill rotWithShape="1">
          <a:blip r:embed="rId6">
            <a:alphaModFix/>
          </a:blip>
          <a:srcRect b="0" l="68166" r="0" t="0"/>
          <a:stretch/>
        </p:blipFill>
        <p:spPr>
          <a:xfrm>
            <a:off x="2693420" y="1503401"/>
            <a:ext cx="1986837" cy="2136700"/>
          </a:xfrm>
          <a:prstGeom prst="rect">
            <a:avLst/>
          </a:prstGeom>
          <a:noFill/>
          <a:ln>
            <a:noFill/>
          </a:ln>
        </p:spPr>
      </p:pic>
      <p:sp>
        <p:nvSpPr>
          <p:cNvPr id="77" name="Google Shape;77;p15"/>
          <p:cNvSpPr txBox="1"/>
          <p:nvPr/>
        </p:nvSpPr>
        <p:spPr>
          <a:xfrm>
            <a:off x="663000" y="3640100"/>
            <a:ext cx="37470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Light"/>
                <a:ea typeface="Roboto Light"/>
                <a:cs typeface="Roboto Light"/>
                <a:sym typeface="Roboto Light"/>
              </a:rPr>
              <a:t>Robot perceiving 3d-point cloud [2]</a:t>
            </a:r>
            <a:endParaRPr sz="700">
              <a:latin typeface="Roboto Light"/>
              <a:ea typeface="Roboto Light"/>
              <a:cs typeface="Roboto Light"/>
              <a:sym typeface="Roboto Light"/>
            </a:endParaRPr>
          </a:p>
        </p:txBody>
      </p:sp>
      <p:sp>
        <p:nvSpPr>
          <p:cNvPr id="78" name="Google Shape;78;p15"/>
          <p:cNvSpPr txBox="1"/>
          <p:nvPr/>
        </p:nvSpPr>
        <p:spPr>
          <a:xfrm>
            <a:off x="4680250" y="3640100"/>
            <a:ext cx="29208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Roboto Light"/>
                <a:ea typeface="Roboto Light"/>
                <a:cs typeface="Roboto Light"/>
                <a:sym typeface="Roboto Light"/>
              </a:rPr>
              <a:t>KITTI point cloud viewer [1]</a:t>
            </a:r>
            <a:endParaRPr sz="700">
              <a:latin typeface="Roboto Light"/>
              <a:ea typeface="Roboto Light"/>
              <a:cs typeface="Roboto Light"/>
              <a:sym typeface="Roboto Light"/>
            </a:endParaRPr>
          </a:p>
        </p:txBody>
      </p:sp>
      <p:sp>
        <p:nvSpPr>
          <p:cNvPr id="79" name="Google Shape;7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Mesh </a:t>
            </a:r>
            <a:r>
              <a:rPr b="1" lang="en" sz="2400">
                <a:latin typeface="Roboto"/>
                <a:ea typeface="Roboto"/>
                <a:cs typeface="Roboto"/>
                <a:sym typeface="Roboto"/>
              </a:rPr>
              <a:t>Environment</a:t>
            </a:r>
            <a:endParaRPr b="1" sz="2400">
              <a:latin typeface="Roboto"/>
              <a:ea typeface="Roboto"/>
              <a:cs typeface="Roboto"/>
              <a:sym typeface="Roboto"/>
            </a:endParaRPr>
          </a:p>
        </p:txBody>
      </p:sp>
      <p:sp>
        <p:nvSpPr>
          <p:cNvPr id="85" name="Google Shape;85;p16"/>
          <p:cNvSpPr txBox="1"/>
          <p:nvPr/>
        </p:nvSpPr>
        <p:spPr>
          <a:xfrm>
            <a:off x="1347075" y="4317000"/>
            <a:ext cx="259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Random Topography  Generator</a:t>
            </a:r>
            <a:endParaRPr sz="1200">
              <a:latin typeface="Roboto"/>
              <a:ea typeface="Roboto"/>
              <a:cs typeface="Roboto"/>
              <a:sym typeface="Roboto"/>
            </a:endParaRPr>
          </a:p>
        </p:txBody>
      </p:sp>
      <p:pic>
        <p:nvPicPr>
          <p:cNvPr id="86" name="Google Shape;86;p16"/>
          <p:cNvPicPr preferRelativeResize="0"/>
          <p:nvPr/>
        </p:nvPicPr>
        <p:blipFill>
          <a:blip r:embed="rId3">
            <a:alphaModFix/>
          </a:blip>
          <a:stretch>
            <a:fillRect/>
          </a:stretch>
        </p:blipFill>
        <p:spPr>
          <a:xfrm>
            <a:off x="4854825" y="992775"/>
            <a:ext cx="3288300" cy="3288300"/>
          </a:xfrm>
          <a:prstGeom prst="rect">
            <a:avLst/>
          </a:prstGeom>
          <a:noFill/>
          <a:ln>
            <a:noFill/>
          </a:ln>
        </p:spPr>
      </p:pic>
      <p:pic>
        <p:nvPicPr>
          <p:cNvPr id="87" name="Google Shape;87;p16"/>
          <p:cNvPicPr preferRelativeResize="0"/>
          <p:nvPr/>
        </p:nvPicPr>
        <p:blipFill>
          <a:blip r:embed="rId4">
            <a:alphaModFix/>
          </a:blip>
          <a:stretch>
            <a:fillRect/>
          </a:stretch>
        </p:blipFill>
        <p:spPr>
          <a:xfrm>
            <a:off x="1000875" y="975375"/>
            <a:ext cx="3288300" cy="3288300"/>
          </a:xfrm>
          <a:prstGeom prst="rect">
            <a:avLst/>
          </a:prstGeom>
          <a:noFill/>
          <a:ln>
            <a:noFill/>
          </a:ln>
        </p:spPr>
      </p:pic>
      <p:sp>
        <p:nvSpPr>
          <p:cNvPr id="88" name="Google Shape;8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9" name="Google Shape;89;p16"/>
          <p:cNvSpPr txBox="1"/>
          <p:nvPr/>
        </p:nvSpPr>
        <p:spPr>
          <a:xfrm>
            <a:off x="5362950" y="4317000"/>
            <a:ext cx="259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Random Texture  Generator</a:t>
            </a:r>
            <a:endParaRPr sz="1200">
              <a:latin typeface="Roboto"/>
              <a:ea typeface="Roboto"/>
              <a:cs typeface="Roboto"/>
              <a:sym typeface="Roboto"/>
            </a:endParaRPr>
          </a:p>
        </p:txBody>
      </p:sp>
      <p:pic>
        <p:nvPicPr>
          <p:cNvPr id="90" name="Google Shape;90;p16"/>
          <p:cNvPicPr preferRelativeResize="0"/>
          <p:nvPr/>
        </p:nvPicPr>
        <p:blipFill>
          <a:blip r:embed="rId5">
            <a:alphaModFix/>
          </a:blip>
          <a:stretch>
            <a:fillRect/>
          </a:stretch>
        </p:blipFill>
        <p:spPr>
          <a:xfrm>
            <a:off x="7622525" y="4641469"/>
            <a:ext cx="1063850" cy="372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7"/>
          <p:cNvPicPr preferRelativeResize="0"/>
          <p:nvPr/>
        </p:nvPicPr>
        <p:blipFill>
          <a:blip r:embed="rId3">
            <a:alphaModFix/>
          </a:blip>
          <a:stretch>
            <a:fillRect/>
          </a:stretch>
        </p:blipFill>
        <p:spPr>
          <a:xfrm>
            <a:off x="-470275" y="-590250"/>
            <a:ext cx="9614275" cy="7210698"/>
          </a:xfrm>
          <a:prstGeom prst="rect">
            <a:avLst/>
          </a:prstGeom>
          <a:noFill/>
          <a:ln>
            <a:noFill/>
          </a:ln>
        </p:spPr>
      </p:pic>
      <p:sp>
        <p:nvSpPr>
          <p:cNvPr id="96" name="Google Shape;96;p17"/>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Robot Agents : Boid Agent System</a:t>
            </a:r>
            <a:endParaRPr b="1" sz="2400">
              <a:latin typeface="Roboto"/>
              <a:ea typeface="Roboto"/>
              <a:cs typeface="Roboto"/>
              <a:sym typeface="Roboto"/>
            </a:endParaRPr>
          </a:p>
        </p:txBody>
      </p:sp>
      <p:sp>
        <p:nvSpPr>
          <p:cNvPr id="97" name="Google Shape;9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8" name="Google Shape;98;p17"/>
          <p:cNvPicPr preferRelativeResize="0"/>
          <p:nvPr/>
        </p:nvPicPr>
        <p:blipFill>
          <a:blip r:embed="rId4">
            <a:alphaModFix/>
          </a:blip>
          <a:stretch>
            <a:fillRect/>
          </a:stretch>
        </p:blipFill>
        <p:spPr>
          <a:xfrm>
            <a:off x="7622525" y="4641469"/>
            <a:ext cx="1063850" cy="372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8"/>
          <p:cNvPicPr preferRelativeResize="0"/>
          <p:nvPr/>
        </p:nvPicPr>
        <p:blipFill>
          <a:blip r:embed="rId3">
            <a:alphaModFix/>
          </a:blip>
          <a:stretch>
            <a:fillRect/>
          </a:stretch>
        </p:blipFill>
        <p:spPr>
          <a:xfrm>
            <a:off x="2000250" y="0"/>
            <a:ext cx="5143500" cy="5143500"/>
          </a:xfrm>
          <a:prstGeom prst="rect">
            <a:avLst/>
          </a:prstGeom>
          <a:noFill/>
          <a:ln>
            <a:noFill/>
          </a:ln>
        </p:spPr>
      </p:pic>
      <p:sp>
        <p:nvSpPr>
          <p:cNvPr id="104" name="Google Shape;104;p18"/>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latin typeface="Roboto"/>
                <a:ea typeface="Roboto"/>
                <a:cs typeface="Roboto"/>
                <a:sym typeface="Roboto"/>
              </a:rPr>
              <a:t>Digger Behaviour : Vision</a:t>
            </a:r>
            <a:endParaRPr b="1" sz="2400">
              <a:latin typeface="Roboto"/>
              <a:ea typeface="Roboto"/>
              <a:cs typeface="Roboto"/>
              <a:sym typeface="Roboto"/>
            </a:endParaRPr>
          </a:p>
        </p:txBody>
      </p:sp>
      <p:sp>
        <p:nvSpPr>
          <p:cNvPr id="105" name="Google Shape;10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8"/>
          <p:cNvPicPr preferRelativeResize="0"/>
          <p:nvPr/>
        </p:nvPicPr>
        <p:blipFill>
          <a:blip r:embed="rId4">
            <a:alphaModFix/>
          </a:blip>
          <a:stretch>
            <a:fillRect/>
          </a:stretch>
        </p:blipFill>
        <p:spPr>
          <a:xfrm>
            <a:off x="7622525" y="4641469"/>
            <a:ext cx="1063850" cy="372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Digger Behaviour</a:t>
            </a:r>
            <a:r>
              <a:rPr b="1" lang="en" sz="2400">
                <a:latin typeface="Roboto"/>
                <a:ea typeface="Roboto"/>
                <a:cs typeface="Roboto"/>
                <a:sym typeface="Roboto"/>
              </a:rPr>
              <a:t> : Vision Class</a:t>
            </a:r>
            <a:endParaRPr b="1" sz="2400">
              <a:latin typeface="Roboto"/>
              <a:ea typeface="Roboto"/>
              <a:cs typeface="Roboto"/>
              <a:sym typeface="Roboto"/>
            </a:endParaRPr>
          </a:p>
        </p:txBody>
      </p:sp>
      <p:pic>
        <p:nvPicPr>
          <p:cNvPr id="112" name="Google Shape;112;p19"/>
          <p:cNvPicPr preferRelativeResize="0"/>
          <p:nvPr/>
        </p:nvPicPr>
        <p:blipFill rotWithShape="1">
          <a:blip r:embed="rId3">
            <a:alphaModFix/>
          </a:blip>
          <a:srcRect b="58569" l="0" r="11715" t="33686"/>
          <a:stretch/>
        </p:blipFill>
        <p:spPr>
          <a:xfrm>
            <a:off x="913295" y="1223300"/>
            <a:ext cx="7177500" cy="984300"/>
          </a:xfrm>
          <a:prstGeom prst="roundRect">
            <a:avLst>
              <a:gd fmla="val 16667" name="adj"/>
            </a:avLst>
          </a:prstGeom>
          <a:noFill/>
          <a:ln cap="flat" cmpd="sng" w="9525">
            <a:solidFill>
              <a:schemeClr val="dk2"/>
            </a:solidFill>
            <a:prstDash val="dot"/>
            <a:round/>
            <a:headEnd len="sm" w="sm" type="none"/>
            <a:tailEnd len="sm" w="sm" type="none"/>
          </a:ln>
        </p:spPr>
      </p:pic>
      <p:pic>
        <p:nvPicPr>
          <p:cNvPr id="113" name="Google Shape;113;p19"/>
          <p:cNvPicPr preferRelativeResize="0"/>
          <p:nvPr/>
        </p:nvPicPr>
        <p:blipFill rotWithShape="1">
          <a:blip r:embed="rId3">
            <a:alphaModFix/>
          </a:blip>
          <a:srcRect b="51520" l="0" r="47301" t="44917"/>
          <a:stretch/>
        </p:blipFill>
        <p:spPr>
          <a:xfrm>
            <a:off x="913295" y="2402927"/>
            <a:ext cx="4284000" cy="453000"/>
          </a:xfrm>
          <a:prstGeom prst="roundRect">
            <a:avLst>
              <a:gd fmla="val 16667" name="adj"/>
            </a:avLst>
          </a:prstGeom>
          <a:noFill/>
          <a:ln cap="flat" cmpd="sng" w="9525">
            <a:solidFill>
              <a:schemeClr val="dk2"/>
            </a:solidFill>
            <a:prstDash val="dot"/>
            <a:round/>
            <a:headEnd len="sm" w="sm" type="none"/>
            <a:tailEnd len="sm" w="sm" type="none"/>
          </a:ln>
        </p:spPr>
      </p:pic>
      <p:pic>
        <p:nvPicPr>
          <p:cNvPr id="114" name="Google Shape;114;p19"/>
          <p:cNvPicPr preferRelativeResize="0"/>
          <p:nvPr/>
        </p:nvPicPr>
        <p:blipFill rotWithShape="1">
          <a:blip r:embed="rId3">
            <a:alphaModFix/>
          </a:blip>
          <a:srcRect b="46499" l="0" r="21266" t="48338"/>
          <a:stretch/>
        </p:blipFill>
        <p:spPr>
          <a:xfrm>
            <a:off x="913295" y="3051202"/>
            <a:ext cx="6400800" cy="656400"/>
          </a:xfrm>
          <a:prstGeom prst="roundRect">
            <a:avLst>
              <a:gd fmla="val 16667" name="adj"/>
            </a:avLst>
          </a:prstGeom>
          <a:noFill/>
          <a:ln cap="flat" cmpd="sng" w="9525">
            <a:solidFill>
              <a:schemeClr val="dk2"/>
            </a:solidFill>
            <a:prstDash val="dot"/>
            <a:round/>
            <a:headEnd len="sm" w="sm" type="none"/>
            <a:tailEnd len="sm" w="sm" type="none"/>
          </a:ln>
        </p:spPr>
      </p:pic>
      <p:pic>
        <p:nvPicPr>
          <p:cNvPr id="115" name="Google Shape;115;p19"/>
          <p:cNvPicPr preferRelativeResize="0"/>
          <p:nvPr/>
        </p:nvPicPr>
        <p:blipFill rotWithShape="1">
          <a:blip r:embed="rId3">
            <a:alphaModFix/>
          </a:blip>
          <a:srcRect b="36355" l="0" r="52956" t="55900"/>
          <a:stretch/>
        </p:blipFill>
        <p:spPr>
          <a:xfrm>
            <a:off x="913295" y="3902694"/>
            <a:ext cx="3824700" cy="984300"/>
          </a:xfrm>
          <a:prstGeom prst="roundRect">
            <a:avLst>
              <a:gd fmla="val 16667" name="adj"/>
            </a:avLst>
          </a:prstGeom>
          <a:noFill/>
          <a:ln cap="flat" cmpd="sng" w="9525">
            <a:solidFill>
              <a:schemeClr val="dk2"/>
            </a:solidFill>
            <a:prstDash val="dot"/>
            <a:round/>
            <a:headEnd len="sm" w="sm" type="none"/>
            <a:tailEnd len="sm" w="sm" type="none"/>
          </a:ln>
        </p:spPr>
      </p:pic>
      <p:cxnSp>
        <p:nvCxnSpPr>
          <p:cNvPr id="116" name="Google Shape;116;p19"/>
          <p:cNvCxnSpPr>
            <a:stCxn id="112" idx="1"/>
            <a:endCxn id="113" idx="1"/>
          </p:cNvCxnSpPr>
          <p:nvPr/>
        </p:nvCxnSpPr>
        <p:spPr>
          <a:xfrm>
            <a:off x="913295" y="1715450"/>
            <a:ext cx="600" cy="914100"/>
          </a:xfrm>
          <a:prstGeom prst="curvedConnector3">
            <a:avLst>
              <a:gd fmla="val -39687500" name="adj1"/>
            </a:avLst>
          </a:prstGeom>
          <a:noFill/>
          <a:ln cap="flat" cmpd="sng" w="9525">
            <a:solidFill>
              <a:schemeClr val="dk2"/>
            </a:solidFill>
            <a:prstDash val="dot"/>
            <a:round/>
            <a:headEnd len="med" w="med" type="none"/>
            <a:tailEnd len="med" w="med" type="none"/>
          </a:ln>
        </p:spPr>
      </p:cxnSp>
      <p:cxnSp>
        <p:nvCxnSpPr>
          <p:cNvPr id="117" name="Google Shape;117;p19"/>
          <p:cNvCxnSpPr>
            <a:stCxn id="113" idx="1"/>
            <a:endCxn id="114" idx="1"/>
          </p:cNvCxnSpPr>
          <p:nvPr/>
        </p:nvCxnSpPr>
        <p:spPr>
          <a:xfrm>
            <a:off x="913295" y="2629427"/>
            <a:ext cx="600" cy="750000"/>
          </a:xfrm>
          <a:prstGeom prst="curvedConnector3">
            <a:avLst>
              <a:gd fmla="val -39687528" name="adj1"/>
            </a:avLst>
          </a:prstGeom>
          <a:noFill/>
          <a:ln cap="flat" cmpd="sng" w="9525">
            <a:solidFill>
              <a:schemeClr val="dk2"/>
            </a:solidFill>
            <a:prstDash val="dot"/>
            <a:round/>
            <a:headEnd len="med" w="med" type="none"/>
            <a:tailEnd len="med" w="med" type="none"/>
          </a:ln>
        </p:spPr>
      </p:cxnSp>
      <p:cxnSp>
        <p:nvCxnSpPr>
          <p:cNvPr id="118" name="Google Shape;118;p19"/>
          <p:cNvCxnSpPr>
            <a:stCxn id="114" idx="1"/>
            <a:endCxn id="115" idx="1"/>
          </p:cNvCxnSpPr>
          <p:nvPr/>
        </p:nvCxnSpPr>
        <p:spPr>
          <a:xfrm>
            <a:off x="913295" y="3379402"/>
            <a:ext cx="600" cy="1015500"/>
          </a:xfrm>
          <a:prstGeom prst="curvedConnector3">
            <a:avLst>
              <a:gd fmla="val -39687500" name="adj1"/>
            </a:avLst>
          </a:prstGeom>
          <a:noFill/>
          <a:ln cap="flat" cmpd="sng" w="9525">
            <a:solidFill>
              <a:schemeClr val="dk2"/>
            </a:solidFill>
            <a:prstDash val="dot"/>
            <a:round/>
            <a:headEnd len="med" w="med" type="none"/>
            <a:tailEnd len="med" w="med" type="none"/>
          </a:ln>
        </p:spPr>
      </p:cxnSp>
      <p:sp>
        <p:nvSpPr>
          <p:cNvPr id="119" name="Google Shape;119;p19"/>
          <p:cNvSpPr txBox="1"/>
          <p:nvPr/>
        </p:nvSpPr>
        <p:spPr>
          <a:xfrm>
            <a:off x="913899" y="986000"/>
            <a:ext cx="301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1. </a:t>
            </a:r>
            <a:r>
              <a:rPr lang="en" sz="900">
                <a:latin typeface="Roboto"/>
                <a:ea typeface="Roboto"/>
                <a:cs typeface="Roboto"/>
                <a:sym typeface="Roboto"/>
              </a:rPr>
              <a:t>Filter for robustness only points in range  XYZ</a:t>
            </a:r>
            <a:endParaRPr sz="900">
              <a:latin typeface="Roboto"/>
              <a:ea typeface="Roboto"/>
              <a:cs typeface="Roboto"/>
              <a:sym typeface="Roboto"/>
            </a:endParaRPr>
          </a:p>
        </p:txBody>
      </p:sp>
      <p:sp>
        <p:nvSpPr>
          <p:cNvPr id="120" name="Google Shape;120;p19"/>
          <p:cNvSpPr txBox="1"/>
          <p:nvPr/>
        </p:nvSpPr>
        <p:spPr>
          <a:xfrm>
            <a:off x="913899" y="2175050"/>
            <a:ext cx="301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2. Second Filter for points in range</a:t>
            </a:r>
            <a:endParaRPr sz="900">
              <a:latin typeface="Roboto"/>
              <a:ea typeface="Roboto"/>
              <a:cs typeface="Roboto"/>
              <a:sym typeface="Roboto"/>
            </a:endParaRPr>
          </a:p>
        </p:txBody>
      </p:sp>
      <p:sp>
        <p:nvSpPr>
          <p:cNvPr id="121" name="Google Shape;121;p19"/>
          <p:cNvSpPr txBox="1"/>
          <p:nvPr/>
        </p:nvSpPr>
        <p:spPr>
          <a:xfrm>
            <a:off x="913899" y="2817250"/>
            <a:ext cx="3010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3. Calculate Mesh-Ray intersection from agent to mesh</a:t>
            </a:r>
            <a:endParaRPr sz="900">
              <a:latin typeface="Roboto"/>
              <a:ea typeface="Roboto"/>
              <a:cs typeface="Roboto"/>
              <a:sym typeface="Roboto"/>
            </a:endParaRPr>
          </a:p>
        </p:txBody>
      </p:sp>
      <p:sp>
        <p:nvSpPr>
          <p:cNvPr id="122" name="Google Shape;122;p19"/>
          <p:cNvSpPr txBox="1"/>
          <p:nvPr/>
        </p:nvSpPr>
        <p:spPr>
          <a:xfrm>
            <a:off x="913900" y="3661900"/>
            <a:ext cx="54201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4. Select mesh rays with intersection at Parameter 1 to corroborate it is in line of sight</a:t>
            </a:r>
            <a:endParaRPr sz="900">
              <a:latin typeface="Roboto"/>
              <a:ea typeface="Roboto"/>
              <a:cs typeface="Roboto"/>
              <a:sym typeface="Roboto"/>
            </a:endParaRPr>
          </a:p>
        </p:txBody>
      </p:sp>
      <p:sp>
        <p:nvSpPr>
          <p:cNvPr id="123" name="Google Shape;12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4" name="Google Shape;124;p19"/>
          <p:cNvPicPr preferRelativeResize="0"/>
          <p:nvPr/>
        </p:nvPicPr>
        <p:blipFill>
          <a:blip r:embed="rId4">
            <a:alphaModFix/>
          </a:blip>
          <a:stretch>
            <a:fillRect/>
          </a:stretch>
        </p:blipFill>
        <p:spPr>
          <a:xfrm>
            <a:off x="7622525" y="4641469"/>
            <a:ext cx="1063850" cy="3723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0"/>
          <p:cNvPicPr preferRelativeResize="0"/>
          <p:nvPr/>
        </p:nvPicPr>
        <p:blipFill>
          <a:blip r:embed="rId3">
            <a:alphaModFix/>
          </a:blip>
          <a:stretch>
            <a:fillRect/>
          </a:stretch>
        </p:blipFill>
        <p:spPr>
          <a:xfrm>
            <a:off x="3433688" y="182663"/>
            <a:ext cx="2276625" cy="2276625"/>
          </a:xfrm>
          <a:prstGeom prst="rect">
            <a:avLst/>
          </a:prstGeom>
          <a:noFill/>
          <a:ln>
            <a:noFill/>
          </a:ln>
        </p:spPr>
      </p:pic>
      <p:pic>
        <p:nvPicPr>
          <p:cNvPr id="130" name="Google Shape;130;p20"/>
          <p:cNvPicPr preferRelativeResize="0"/>
          <p:nvPr/>
        </p:nvPicPr>
        <p:blipFill>
          <a:blip r:embed="rId4">
            <a:alphaModFix/>
          </a:blip>
          <a:stretch>
            <a:fillRect/>
          </a:stretch>
        </p:blipFill>
        <p:spPr>
          <a:xfrm>
            <a:off x="5710314" y="182662"/>
            <a:ext cx="2276625" cy="2276625"/>
          </a:xfrm>
          <a:prstGeom prst="rect">
            <a:avLst/>
          </a:prstGeom>
          <a:noFill/>
          <a:ln>
            <a:noFill/>
          </a:ln>
        </p:spPr>
      </p:pic>
      <p:pic>
        <p:nvPicPr>
          <p:cNvPr id="131" name="Google Shape;131;p20"/>
          <p:cNvPicPr preferRelativeResize="0"/>
          <p:nvPr/>
        </p:nvPicPr>
        <p:blipFill>
          <a:blip r:embed="rId5">
            <a:alphaModFix/>
          </a:blip>
          <a:stretch>
            <a:fillRect/>
          </a:stretch>
        </p:blipFill>
        <p:spPr>
          <a:xfrm>
            <a:off x="3433688" y="2459288"/>
            <a:ext cx="2276625" cy="2276650"/>
          </a:xfrm>
          <a:prstGeom prst="rect">
            <a:avLst/>
          </a:prstGeom>
          <a:noFill/>
          <a:ln>
            <a:noFill/>
          </a:ln>
        </p:spPr>
      </p:pic>
      <p:pic>
        <p:nvPicPr>
          <p:cNvPr id="132" name="Google Shape;132;p20"/>
          <p:cNvPicPr preferRelativeResize="0"/>
          <p:nvPr/>
        </p:nvPicPr>
        <p:blipFill>
          <a:blip r:embed="rId6">
            <a:alphaModFix/>
          </a:blip>
          <a:stretch>
            <a:fillRect/>
          </a:stretch>
        </p:blipFill>
        <p:spPr>
          <a:xfrm>
            <a:off x="5710319" y="2459307"/>
            <a:ext cx="2276613" cy="2276617"/>
          </a:xfrm>
          <a:prstGeom prst="rect">
            <a:avLst/>
          </a:prstGeom>
          <a:noFill/>
          <a:ln>
            <a:noFill/>
          </a:ln>
        </p:spPr>
      </p:pic>
      <p:pic>
        <p:nvPicPr>
          <p:cNvPr id="133" name="Google Shape;133;p20"/>
          <p:cNvPicPr preferRelativeResize="0"/>
          <p:nvPr/>
        </p:nvPicPr>
        <p:blipFill>
          <a:blip r:embed="rId7">
            <a:alphaModFix/>
          </a:blip>
          <a:stretch>
            <a:fillRect/>
          </a:stretch>
        </p:blipFill>
        <p:spPr>
          <a:xfrm>
            <a:off x="1157063" y="182663"/>
            <a:ext cx="2276625" cy="2276625"/>
          </a:xfrm>
          <a:prstGeom prst="rect">
            <a:avLst/>
          </a:prstGeom>
          <a:noFill/>
          <a:ln>
            <a:noFill/>
          </a:ln>
        </p:spPr>
      </p:pic>
      <p:pic>
        <p:nvPicPr>
          <p:cNvPr id="134" name="Google Shape;134;p20"/>
          <p:cNvPicPr preferRelativeResize="0"/>
          <p:nvPr/>
        </p:nvPicPr>
        <p:blipFill>
          <a:blip r:embed="rId8">
            <a:alphaModFix/>
          </a:blip>
          <a:stretch>
            <a:fillRect/>
          </a:stretch>
        </p:blipFill>
        <p:spPr>
          <a:xfrm>
            <a:off x="1157063" y="2459313"/>
            <a:ext cx="2276625" cy="2276625"/>
          </a:xfrm>
          <a:prstGeom prst="rect">
            <a:avLst/>
          </a:prstGeom>
          <a:noFill/>
          <a:ln>
            <a:noFill/>
          </a:ln>
        </p:spPr>
      </p:pic>
      <p:sp>
        <p:nvSpPr>
          <p:cNvPr id="135" name="Google Shape;135;p20"/>
          <p:cNvSpPr txBox="1"/>
          <p:nvPr/>
        </p:nvSpPr>
        <p:spPr>
          <a:xfrm>
            <a:off x="1539175" y="2119400"/>
            <a:ext cx="1569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Light"/>
                <a:ea typeface="Roboto Light"/>
                <a:cs typeface="Roboto Light"/>
                <a:sym typeface="Roboto Light"/>
              </a:rPr>
              <a:t>In range - 991</a:t>
            </a:r>
            <a:endParaRPr sz="1000">
              <a:latin typeface="Roboto Light"/>
              <a:ea typeface="Roboto Light"/>
              <a:cs typeface="Roboto Light"/>
              <a:sym typeface="Roboto Light"/>
            </a:endParaRPr>
          </a:p>
          <a:p>
            <a:pPr indent="0" lvl="0" marL="0" rtl="0" algn="ctr">
              <a:spcBef>
                <a:spcPts val="0"/>
              </a:spcBef>
              <a:spcAft>
                <a:spcPts val="0"/>
              </a:spcAft>
              <a:buNone/>
            </a:pPr>
            <a:r>
              <a:rPr lang="en" sz="1000">
                <a:latin typeface="Roboto Light"/>
                <a:ea typeface="Roboto Light"/>
                <a:cs typeface="Roboto Light"/>
                <a:sym typeface="Roboto Light"/>
              </a:rPr>
              <a:t>Visible - 379</a:t>
            </a:r>
            <a:endParaRPr sz="1000">
              <a:latin typeface="Roboto Light"/>
              <a:ea typeface="Roboto Light"/>
              <a:cs typeface="Roboto Light"/>
              <a:sym typeface="Roboto Light"/>
            </a:endParaRPr>
          </a:p>
          <a:p>
            <a:pPr indent="0" lvl="0" marL="0" rtl="0" algn="ctr">
              <a:spcBef>
                <a:spcPts val="0"/>
              </a:spcBef>
              <a:spcAft>
                <a:spcPts val="0"/>
              </a:spcAft>
              <a:buNone/>
            </a:pPr>
            <a:r>
              <a:rPr lang="en" sz="1000">
                <a:latin typeface="Roboto Medium"/>
                <a:ea typeface="Roboto Medium"/>
                <a:cs typeface="Roboto Medium"/>
                <a:sym typeface="Roboto Medium"/>
              </a:rPr>
              <a:t>Ratio - 0.38</a:t>
            </a:r>
            <a:endParaRPr sz="1000">
              <a:latin typeface="Roboto Medium"/>
              <a:ea typeface="Roboto Medium"/>
              <a:cs typeface="Roboto Medium"/>
              <a:sym typeface="Roboto Medium"/>
            </a:endParaRPr>
          </a:p>
        </p:txBody>
      </p:sp>
      <p:sp>
        <p:nvSpPr>
          <p:cNvPr id="136" name="Google Shape;136;p20"/>
          <p:cNvSpPr txBox="1"/>
          <p:nvPr/>
        </p:nvSpPr>
        <p:spPr>
          <a:xfrm>
            <a:off x="3787513" y="2119400"/>
            <a:ext cx="1569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Light"/>
                <a:ea typeface="Roboto Light"/>
                <a:cs typeface="Roboto Light"/>
                <a:sym typeface="Roboto Light"/>
              </a:rPr>
              <a:t>In range - </a:t>
            </a:r>
            <a:r>
              <a:rPr lang="en" sz="1000">
                <a:latin typeface="Roboto Light"/>
                <a:ea typeface="Roboto Light"/>
                <a:cs typeface="Roboto Light"/>
                <a:sym typeface="Roboto Light"/>
              </a:rPr>
              <a:t>850</a:t>
            </a:r>
            <a:endParaRPr sz="1000">
              <a:latin typeface="Roboto Light"/>
              <a:ea typeface="Roboto Light"/>
              <a:cs typeface="Roboto Light"/>
              <a:sym typeface="Roboto Light"/>
            </a:endParaRPr>
          </a:p>
          <a:p>
            <a:pPr indent="0" lvl="0" marL="0" rtl="0" algn="ctr">
              <a:spcBef>
                <a:spcPts val="0"/>
              </a:spcBef>
              <a:spcAft>
                <a:spcPts val="0"/>
              </a:spcAft>
              <a:buNone/>
            </a:pPr>
            <a:r>
              <a:rPr lang="en" sz="1000">
                <a:latin typeface="Roboto Light"/>
                <a:ea typeface="Roboto Light"/>
                <a:cs typeface="Roboto Light"/>
                <a:sym typeface="Roboto Light"/>
              </a:rPr>
              <a:t>Visible - </a:t>
            </a:r>
            <a:r>
              <a:rPr lang="en" sz="1000">
                <a:latin typeface="Roboto Light"/>
                <a:ea typeface="Roboto Light"/>
                <a:cs typeface="Roboto Light"/>
                <a:sym typeface="Roboto Light"/>
              </a:rPr>
              <a:t>526</a:t>
            </a:r>
            <a:endParaRPr sz="1000">
              <a:latin typeface="Roboto Light"/>
              <a:ea typeface="Roboto Light"/>
              <a:cs typeface="Roboto Light"/>
              <a:sym typeface="Roboto Light"/>
            </a:endParaRPr>
          </a:p>
          <a:p>
            <a:pPr indent="0" lvl="0" marL="0" rtl="0" algn="ctr">
              <a:spcBef>
                <a:spcPts val="0"/>
              </a:spcBef>
              <a:spcAft>
                <a:spcPts val="0"/>
              </a:spcAft>
              <a:buClr>
                <a:schemeClr val="dk1"/>
              </a:buClr>
              <a:buSzPts val="1100"/>
              <a:buFont typeface="Arial"/>
              <a:buNone/>
            </a:pPr>
            <a:r>
              <a:rPr lang="en" sz="1000">
                <a:solidFill>
                  <a:schemeClr val="dk1"/>
                </a:solidFill>
                <a:latin typeface="Roboto Medium"/>
                <a:ea typeface="Roboto Medium"/>
                <a:cs typeface="Roboto Medium"/>
                <a:sym typeface="Roboto Medium"/>
              </a:rPr>
              <a:t>Ratio - 0.62</a:t>
            </a:r>
            <a:endParaRPr sz="1000">
              <a:solidFill>
                <a:schemeClr val="dk1"/>
              </a:solidFill>
              <a:latin typeface="Roboto Medium"/>
              <a:ea typeface="Roboto Medium"/>
              <a:cs typeface="Roboto Medium"/>
              <a:sym typeface="Roboto Medium"/>
            </a:endParaRPr>
          </a:p>
          <a:p>
            <a:pPr indent="0" lvl="0" marL="0" rtl="0" algn="ctr">
              <a:spcBef>
                <a:spcPts val="0"/>
              </a:spcBef>
              <a:spcAft>
                <a:spcPts val="0"/>
              </a:spcAft>
              <a:buNone/>
            </a:pPr>
            <a:r>
              <a:t/>
            </a:r>
            <a:endParaRPr sz="1000">
              <a:latin typeface="Roboto Light"/>
              <a:ea typeface="Roboto Light"/>
              <a:cs typeface="Roboto Light"/>
              <a:sym typeface="Roboto Light"/>
            </a:endParaRPr>
          </a:p>
        </p:txBody>
      </p:sp>
      <p:sp>
        <p:nvSpPr>
          <p:cNvPr id="137" name="Google Shape;137;p20"/>
          <p:cNvSpPr txBox="1"/>
          <p:nvPr/>
        </p:nvSpPr>
        <p:spPr>
          <a:xfrm>
            <a:off x="6064125" y="2119400"/>
            <a:ext cx="1569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Light"/>
                <a:ea typeface="Roboto Light"/>
                <a:cs typeface="Roboto Light"/>
                <a:sym typeface="Roboto Light"/>
              </a:rPr>
              <a:t>In range - </a:t>
            </a:r>
            <a:r>
              <a:rPr lang="en" sz="1000">
                <a:latin typeface="Roboto Light"/>
                <a:ea typeface="Roboto Light"/>
                <a:cs typeface="Roboto Light"/>
                <a:sym typeface="Roboto Light"/>
              </a:rPr>
              <a:t>985</a:t>
            </a:r>
            <a:endParaRPr sz="1000">
              <a:latin typeface="Roboto Light"/>
              <a:ea typeface="Roboto Light"/>
              <a:cs typeface="Roboto Light"/>
              <a:sym typeface="Roboto Light"/>
            </a:endParaRPr>
          </a:p>
          <a:p>
            <a:pPr indent="0" lvl="0" marL="0" rtl="0" algn="ctr">
              <a:spcBef>
                <a:spcPts val="0"/>
              </a:spcBef>
              <a:spcAft>
                <a:spcPts val="0"/>
              </a:spcAft>
              <a:buNone/>
            </a:pPr>
            <a:r>
              <a:rPr lang="en" sz="1000">
                <a:latin typeface="Roboto Light"/>
                <a:ea typeface="Roboto Light"/>
                <a:cs typeface="Roboto Light"/>
                <a:sym typeface="Roboto Light"/>
              </a:rPr>
              <a:t>Visible - </a:t>
            </a:r>
            <a:r>
              <a:rPr lang="en" sz="1000">
                <a:latin typeface="Roboto Light"/>
                <a:ea typeface="Roboto Light"/>
                <a:cs typeface="Roboto Light"/>
                <a:sym typeface="Roboto Light"/>
              </a:rPr>
              <a:t>276</a:t>
            </a:r>
            <a:endParaRPr sz="1000">
              <a:latin typeface="Roboto Light"/>
              <a:ea typeface="Roboto Light"/>
              <a:cs typeface="Roboto Light"/>
              <a:sym typeface="Roboto Light"/>
            </a:endParaRPr>
          </a:p>
          <a:p>
            <a:pPr indent="0" lvl="0" marL="0" rtl="0" algn="ctr">
              <a:spcBef>
                <a:spcPts val="0"/>
              </a:spcBef>
              <a:spcAft>
                <a:spcPts val="0"/>
              </a:spcAft>
              <a:buNone/>
            </a:pPr>
            <a:r>
              <a:rPr lang="en" sz="1000">
                <a:solidFill>
                  <a:schemeClr val="dk1"/>
                </a:solidFill>
                <a:latin typeface="Roboto Medium"/>
                <a:ea typeface="Roboto Medium"/>
                <a:cs typeface="Roboto Medium"/>
                <a:sym typeface="Roboto Medium"/>
              </a:rPr>
              <a:t>Ratio - 0.28</a:t>
            </a:r>
            <a:endParaRPr sz="1000">
              <a:latin typeface="Roboto Light"/>
              <a:ea typeface="Roboto Light"/>
              <a:cs typeface="Roboto Light"/>
              <a:sym typeface="Roboto Light"/>
            </a:endParaRPr>
          </a:p>
        </p:txBody>
      </p:sp>
      <p:sp>
        <p:nvSpPr>
          <p:cNvPr id="138" name="Google Shape;138;p20"/>
          <p:cNvSpPr txBox="1"/>
          <p:nvPr/>
        </p:nvSpPr>
        <p:spPr>
          <a:xfrm>
            <a:off x="1539175" y="4404600"/>
            <a:ext cx="1569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Light"/>
                <a:ea typeface="Roboto Light"/>
                <a:cs typeface="Roboto Light"/>
                <a:sym typeface="Roboto Light"/>
              </a:rPr>
              <a:t>In range - </a:t>
            </a:r>
            <a:r>
              <a:rPr lang="en" sz="1000">
                <a:latin typeface="Roboto Light"/>
                <a:ea typeface="Roboto Light"/>
                <a:cs typeface="Roboto Light"/>
                <a:sym typeface="Roboto Light"/>
              </a:rPr>
              <a:t>1208</a:t>
            </a:r>
            <a:endParaRPr sz="1000">
              <a:latin typeface="Roboto Light"/>
              <a:ea typeface="Roboto Light"/>
              <a:cs typeface="Roboto Light"/>
              <a:sym typeface="Roboto Light"/>
            </a:endParaRPr>
          </a:p>
          <a:p>
            <a:pPr indent="0" lvl="0" marL="0" rtl="0" algn="ctr">
              <a:spcBef>
                <a:spcPts val="0"/>
              </a:spcBef>
              <a:spcAft>
                <a:spcPts val="0"/>
              </a:spcAft>
              <a:buNone/>
            </a:pPr>
            <a:r>
              <a:rPr lang="en" sz="1000">
                <a:latin typeface="Roboto Light"/>
                <a:ea typeface="Roboto Light"/>
                <a:cs typeface="Roboto Light"/>
                <a:sym typeface="Roboto Light"/>
              </a:rPr>
              <a:t>Visible - </a:t>
            </a:r>
            <a:r>
              <a:rPr lang="en" sz="1000">
                <a:latin typeface="Roboto Light"/>
                <a:ea typeface="Roboto Light"/>
                <a:cs typeface="Roboto Light"/>
                <a:sym typeface="Roboto Light"/>
              </a:rPr>
              <a:t>208</a:t>
            </a:r>
            <a:endParaRPr sz="1000">
              <a:latin typeface="Roboto Light"/>
              <a:ea typeface="Roboto Light"/>
              <a:cs typeface="Roboto Light"/>
              <a:sym typeface="Roboto Light"/>
            </a:endParaRPr>
          </a:p>
          <a:p>
            <a:pPr indent="0" lvl="0" marL="0" rtl="0" algn="ctr">
              <a:spcBef>
                <a:spcPts val="0"/>
              </a:spcBef>
              <a:spcAft>
                <a:spcPts val="0"/>
              </a:spcAft>
              <a:buNone/>
            </a:pPr>
            <a:r>
              <a:rPr lang="en" sz="1000">
                <a:latin typeface="Roboto Medium"/>
                <a:ea typeface="Roboto Medium"/>
                <a:cs typeface="Roboto Medium"/>
                <a:sym typeface="Roboto Medium"/>
              </a:rPr>
              <a:t>Ratio - </a:t>
            </a:r>
            <a:r>
              <a:rPr lang="en" sz="1000">
                <a:latin typeface="Roboto Medium"/>
                <a:ea typeface="Roboto Medium"/>
                <a:cs typeface="Roboto Medium"/>
                <a:sym typeface="Roboto Medium"/>
              </a:rPr>
              <a:t>0.17</a:t>
            </a:r>
            <a:endParaRPr sz="1000">
              <a:latin typeface="Roboto Medium"/>
              <a:ea typeface="Roboto Medium"/>
              <a:cs typeface="Roboto Medium"/>
              <a:sym typeface="Roboto Medium"/>
            </a:endParaRPr>
          </a:p>
        </p:txBody>
      </p:sp>
      <p:sp>
        <p:nvSpPr>
          <p:cNvPr id="139" name="Google Shape;139;p20"/>
          <p:cNvSpPr txBox="1"/>
          <p:nvPr/>
        </p:nvSpPr>
        <p:spPr>
          <a:xfrm>
            <a:off x="3787513" y="4404600"/>
            <a:ext cx="1569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Light"/>
                <a:ea typeface="Roboto Light"/>
                <a:cs typeface="Roboto Light"/>
                <a:sym typeface="Roboto Light"/>
              </a:rPr>
              <a:t>In range - </a:t>
            </a:r>
            <a:r>
              <a:rPr lang="en" sz="1000">
                <a:latin typeface="Roboto Light"/>
                <a:ea typeface="Roboto Light"/>
                <a:cs typeface="Roboto Light"/>
                <a:sym typeface="Roboto Light"/>
              </a:rPr>
              <a:t>681</a:t>
            </a:r>
            <a:endParaRPr sz="1000">
              <a:latin typeface="Roboto Light"/>
              <a:ea typeface="Roboto Light"/>
              <a:cs typeface="Roboto Light"/>
              <a:sym typeface="Roboto Light"/>
            </a:endParaRPr>
          </a:p>
          <a:p>
            <a:pPr indent="0" lvl="0" marL="0" rtl="0" algn="ctr">
              <a:spcBef>
                <a:spcPts val="0"/>
              </a:spcBef>
              <a:spcAft>
                <a:spcPts val="0"/>
              </a:spcAft>
              <a:buNone/>
            </a:pPr>
            <a:r>
              <a:rPr lang="en" sz="1000">
                <a:latin typeface="Roboto Light"/>
                <a:ea typeface="Roboto Light"/>
                <a:cs typeface="Roboto Light"/>
                <a:sym typeface="Roboto Light"/>
              </a:rPr>
              <a:t>Visible - </a:t>
            </a:r>
            <a:r>
              <a:rPr lang="en" sz="1000">
                <a:latin typeface="Roboto Light"/>
                <a:ea typeface="Roboto Light"/>
                <a:cs typeface="Roboto Light"/>
                <a:sym typeface="Roboto Light"/>
              </a:rPr>
              <a:t>209</a:t>
            </a:r>
            <a:endParaRPr sz="1000">
              <a:latin typeface="Roboto Light"/>
              <a:ea typeface="Roboto Light"/>
              <a:cs typeface="Roboto Light"/>
              <a:sym typeface="Roboto Light"/>
            </a:endParaRPr>
          </a:p>
          <a:p>
            <a:pPr indent="0" lvl="0" marL="0" rtl="0" algn="ctr">
              <a:spcBef>
                <a:spcPts val="0"/>
              </a:spcBef>
              <a:spcAft>
                <a:spcPts val="0"/>
              </a:spcAft>
              <a:buNone/>
            </a:pPr>
            <a:r>
              <a:rPr lang="en" sz="1000">
                <a:solidFill>
                  <a:schemeClr val="dk1"/>
                </a:solidFill>
                <a:latin typeface="Roboto Medium"/>
                <a:ea typeface="Roboto Medium"/>
                <a:cs typeface="Roboto Medium"/>
                <a:sym typeface="Roboto Medium"/>
              </a:rPr>
              <a:t>Ratio - </a:t>
            </a:r>
            <a:r>
              <a:rPr lang="en" sz="1000">
                <a:solidFill>
                  <a:schemeClr val="dk1"/>
                </a:solidFill>
                <a:latin typeface="Roboto Medium"/>
                <a:ea typeface="Roboto Medium"/>
                <a:cs typeface="Roboto Medium"/>
                <a:sym typeface="Roboto Medium"/>
              </a:rPr>
              <a:t>0.30</a:t>
            </a:r>
            <a:endParaRPr sz="1000">
              <a:solidFill>
                <a:schemeClr val="dk1"/>
              </a:solidFill>
              <a:latin typeface="Roboto Medium"/>
              <a:ea typeface="Roboto Medium"/>
              <a:cs typeface="Roboto Medium"/>
              <a:sym typeface="Roboto Medium"/>
            </a:endParaRPr>
          </a:p>
          <a:p>
            <a:pPr indent="0" lvl="0" marL="0" rtl="0" algn="ctr">
              <a:spcBef>
                <a:spcPts val="0"/>
              </a:spcBef>
              <a:spcAft>
                <a:spcPts val="0"/>
              </a:spcAft>
              <a:buNone/>
            </a:pPr>
            <a:r>
              <a:t/>
            </a:r>
            <a:endParaRPr sz="1000">
              <a:solidFill>
                <a:schemeClr val="dk1"/>
              </a:solidFill>
              <a:latin typeface="Roboto Medium"/>
              <a:ea typeface="Roboto Medium"/>
              <a:cs typeface="Roboto Medium"/>
              <a:sym typeface="Roboto Medium"/>
            </a:endParaRPr>
          </a:p>
          <a:p>
            <a:pPr indent="0" lvl="0" marL="0" rtl="0" algn="ctr">
              <a:spcBef>
                <a:spcPts val="0"/>
              </a:spcBef>
              <a:spcAft>
                <a:spcPts val="0"/>
              </a:spcAft>
              <a:buNone/>
            </a:pPr>
            <a:r>
              <a:t/>
            </a:r>
            <a:endParaRPr sz="1000">
              <a:solidFill>
                <a:schemeClr val="dk1"/>
              </a:solidFill>
              <a:latin typeface="Roboto Medium"/>
              <a:ea typeface="Roboto Medium"/>
              <a:cs typeface="Roboto Medium"/>
              <a:sym typeface="Roboto Medium"/>
            </a:endParaRPr>
          </a:p>
          <a:p>
            <a:pPr indent="0" lvl="0" marL="0" rtl="0" algn="ctr">
              <a:spcBef>
                <a:spcPts val="0"/>
              </a:spcBef>
              <a:spcAft>
                <a:spcPts val="0"/>
              </a:spcAft>
              <a:buNone/>
            </a:pPr>
            <a:r>
              <a:t/>
            </a:r>
            <a:endParaRPr sz="1000">
              <a:latin typeface="Roboto Light"/>
              <a:ea typeface="Roboto Light"/>
              <a:cs typeface="Roboto Light"/>
              <a:sym typeface="Roboto Light"/>
            </a:endParaRPr>
          </a:p>
        </p:txBody>
      </p:sp>
      <p:sp>
        <p:nvSpPr>
          <p:cNvPr id="140" name="Google Shape;140;p20"/>
          <p:cNvSpPr txBox="1"/>
          <p:nvPr/>
        </p:nvSpPr>
        <p:spPr>
          <a:xfrm>
            <a:off x="6064125" y="4404600"/>
            <a:ext cx="1569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Light"/>
                <a:ea typeface="Roboto Light"/>
                <a:cs typeface="Roboto Light"/>
                <a:sym typeface="Roboto Light"/>
              </a:rPr>
              <a:t>In range - </a:t>
            </a:r>
            <a:r>
              <a:rPr lang="en" sz="1000">
                <a:latin typeface="Roboto Light"/>
                <a:ea typeface="Roboto Light"/>
                <a:cs typeface="Roboto Light"/>
                <a:sym typeface="Roboto Light"/>
              </a:rPr>
              <a:t>1005</a:t>
            </a:r>
            <a:endParaRPr sz="1000">
              <a:latin typeface="Roboto Light"/>
              <a:ea typeface="Roboto Light"/>
              <a:cs typeface="Roboto Light"/>
              <a:sym typeface="Roboto Light"/>
            </a:endParaRPr>
          </a:p>
          <a:p>
            <a:pPr indent="0" lvl="0" marL="0" rtl="0" algn="ctr">
              <a:spcBef>
                <a:spcPts val="0"/>
              </a:spcBef>
              <a:spcAft>
                <a:spcPts val="0"/>
              </a:spcAft>
              <a:buNone/>
            </a:pPr>
            <a:r>
              <a:rPr lang="en" sz="1000">
                <a:latin typeface="Roboto Light"/>
                <a:ea typeface="Roboto Light"/>
                <a:cs typeface="Roboto Light"/>
                <a:sym typeface="Roboto Light"/>
              </a:rPr>
              <a:t>Visible - </a:t>
            </a:r>
            <a:r>
              <a:rPr lang="en" sz="1000">
                <a:latin typeface="Roboto Light"/>
                <a:ea typeface="Roboto Light"/>
                <a:cs typeface="Roboto Light"/>
                <a:sym typeface="Roboto Light"/>
              </a:rPr>
              <a:t>302</a:t>
            </a:r>
            <a:endParaRPr sz="1000">
              <a:latin typeface="Roboto Light"/>
              <a:ea typeface="Roboto Light"/>
              <a:cs typeface="Roboto Light"/>
              <a:sym typeface="Roboto Light"/>
            </a:endParaRPr>
          </a:p>
          <a:p>
            <a:pPr indent="0" lvl="0" marL="0" rtl="0" algn="ctr">
              <a:spcBef>
                <a:spcPts val="0"/>
              </a:spcBef>
              <a:spcAft>
                <a:spcPts val="0"/>
              </a:spcAft>
              <a:buNone/>
            </a:pPr>
            <a:r>
              <a:rPr lang="en" sz="1000">
                <a:solidFill>
                  <a:schemeClr val="dk1"/>
                </a:solidFill>
                <a:latin typeface="Roboto Medium"/>
                <a:ea typeface="Roboto Medium"/>
                <a:cs typeface="Roboto Medium"/>
                <a:sym typeface="Roboto Medium"/>
              </a:rPr>
              <a:t>Ratio - 0.30</a:t>
            </a:r>
            <a:endParaRPr sz="1000">
              <a:latin typeface="Roboto Light"/>
              <a:ea typeface="Roboto Light"/>
              <a:cs typeface="Roboto Light"/>
              <a:sym typeface="Roboto Light"/>
            </a:endParaRPr>
          </a:p>
        </p:txBody>
      </p:sp>
      <p:sp>
        <p:nvSpPr>
          <p:cNvPr id="141" name="Google Shape;14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20"/>
          <p:cNvPicPr preferRelativeResize="0"/>
          <p:nvPr/>
        </p:nvPicPr>
        <p:blipFill>
          <a:blip r:embed="rId9">
            <a:alphaModFix/>
          </a:blip>
          <a:stretch>
            <a:fillRect/>
          </a:stretch>
        </p:blipFill>
        <p:spPr>
          <a:xfrm>
            <a:off x="7622525" y="4641469"/>
            <a:ext cx="1063850" cy="372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1"/>
          <p:cNvSpPr txBox="1"/>
          <p:nvPr/>
        </p:nvSpPr>
        <p:spPr>
          <a:xfrm>
            <a:off x="457200" y="457200"/>
            <a:ext cx="553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Digger Behaviour</a:t>
            </a:r>
            <a:r>
              <a:rPr b="1" lang="en" sz="2400">
                <a:latin typeface="Roboto"/>
                <a:ea typeface="Roboto"/>
                <a:cs typeface="Roboto"/>
                <a:sym typeface="Roboto"/>
              </a:rPr>
              <a:t> : Vision Class</a:t>
            </a:r>
            <a:endParaRPr b="1" sz="2400">
              <a:latin typeface="Roboto"/>
              <a:ea typeface="Roboto"/>
              <a:cs typeface="Roboto"/>
              <a:sym typeface="Roboto"/>
            </a:endParaRPr>
          </a:p>
        </p:txBody>
      </p:sp>
      <p:pic>
        <p:nvPicPr>
          <p:cNvPr id="148" name="Google Shape;148;p21"/>
          <p:cNvPicPr preferRelativeResize="0"/>
          <p:nvPr/>
        </p:nvPicPr>
        <p:blipFill rotWithShape="1">
          <a:blip r:embed="rId3">
            <a:alphaModFix/>
          </a:blip>
          <a:srcRect b="9961" l="10459" r="36096" t="71460"/>
          <a:stretch/>
        </p:blipFill>
        <p:spPr>
          <a:xfrm>
            <a:off x="457200" y="1240625"/>
            <a:ext cx="4476600" cy="2433600"/>
          </a:xfrm>
          <a:prstGeom prst="roundRect">
            <a:avLst>
              <a:gd fmla="val 8219" name="adj"/>
            </a:avLst>
          </a:prstGeom>
          <a:noFill/>
          <a:ln cap="flat" cmpd="sng" w="9525">
            <a:solidFill>
              <a:schemeClr val="dk2"/>
            </a:solidFill>
            <a:prstDash val="dot"/>
            <a:round/>
            <a:headEnd len="sm" w="sm" type="none"/>
            <a:tailEnd len="sm" w="sm" type="none"/>
          </a:ln>
        </p:spPr>
      </p:pic>
      <p:sp>
        <p:nvSpPr>
          <p:cNvPr id="149" name="Google Shape;149;p21"/>
          <p:cNvSpPr txBox="1"/>
          <p:nvPr/>
        </p:nvSpPr>
        <p:spPr>
          <a:xfrm>
            <a:off x="457200" y="932825"/>
            <a:ext cx="4153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Roboto"/>
                <a:ea typeface="Roboto"/>
                <a:cs typeface="Roboto"/>
                <a:sym typeface="Roboto"/>
              </a:rPr>
              <a:t>5. From visible points select highest and lowest for behaviours</a:t>
            </a:r>
            <a:endParaRPr sz="900">
              <a:latin typeface="Roboto"/>
              <a:ea typeface="Roboto"/>
              <a:cs typeface="Roboto"/>
              <a:sym typeface="Roboto"/>
            </a:endParaRPr>
          </a:p>
        </p:txBody>
      </p:sp>
      <p:sp>
        <p:nvSpPr>
          <p:cNvPr id="150" name="Google Shape;15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1" name="Google Shape;151;p21"/>
          <p:cNvPicPr preferRelativeResize="0"/>
          <p:nvPr/>
        </p:nvPicPr>
        <p:blipFill>
          <a:blip r:embed="rId4">
            <a:alphaModFix/>
          </a:blip>
          <a:stretch>
            <a:fillRect/>
          </a:stretch>
        </p:blipFill>
        <p:spPr>
          <a:xfrm>
            <a:off x="7622525" y="4641469"/>
            <a:ext cx="1063850" cy="372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